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92699" r:id="rId2"/>
  </p:sldMasterIdLst>
  <p:notesMasterIdLst>
    <p:notesMasterId r:id="rId12"/>
  </p:notesMasterIdLst>
  <p:handoutMasterIdLst>
    <p:handoutMasterId r:id="rId13"/>
  </p:handoutMasterIdLst>
  <p:sldIdLst>
    <p:sldId id="2093" r:id="rId3"/>
    <p:sldId id="2076138836" r:id="rId4"/>
    <p:sldId id="2141411487" r:id="rId5"/>
    <p:sldId id="2076138853" r:id="rId6"/>
    <p:sldId id="2076138941" r:id="rId7"/>
    <p:sldId id="2076138942" r:id="rId8"/>
    <p:sldId id="2076138945" r:id="rId9"/>
    <p:sldId id="2134806045" r:id="rId10"/>
    <p:sldId id="2076138944" r:id="rId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01 | Welcome and Intros" id="{28525509-899A-4192-ACC4-9DEDEB4BC094}">
          <p14:sldIdLst>
            <p14:sldId id="2093"/>
            <p14:sldId id="2076138836"/>
          </p14:sldIdLst>
        </p14:section>
        <p14:section name="02 | Virtual Conference Level Set" id="{FE7F2E84-38C9-4649-A958-B715480F5147}">
          <p14:sldIdLst>
            <p14:sldId id="2141411487"/>
            <p14:sldId id="2076138853"/>
            <p14:sldId id="2076138941"/>
            <p14:sldId id="2076138942"/>
            <p14:sldId id="2076138945"/>
          </p14:sldIdLst>
        </p14:section>
        <p14:section name="03 | Virtual Conference Components" id="{110FFDE2-3CB3-47E5-8379-55245FA6284E}">
          <p14:sldIdLst>
            <p14:sldId id="2134806045"/>
            <p14:sldId id="207613894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78D4"/>
    <a:srgbClr val="243A5E"/>
    <a:srgbClr val="FBFEFB"/>
    <a:srgbClr val="FFFFFF"/>
    <a:srgbClr val="223A60"/>
    <a:srgbClr val="0071D9"/>
    <a:srgbClr val="838383"/>
    <a:srgbClr val="F9F9F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5088" autoAdjust="0"/>
  </p:normalViewPr>
  <p:slideViewPr>
    <p:cSldViewPr snapToGrid="0">
      <p:cViewPr varScale="1">
        <p:scale>
          <a:sx n="85" d="100"/>
          <a:sy n="85" d="100"/>
        </p:scale>
        <p:origin x="1350"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4/8/2021 8:24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5T21:07:48.797"/>
    </inkml:context>
    <inkml:brush xml:id="br0">
      <inkml:brushProperty name="width" value="0.10583" units="cm"/>
      <inkml:brushProperty name="height" value="0.10583" units="cm"/>
      <inkml:brushProperty name="color" value="#5D5FAF"/>
    </inkml:brush>
  </inkml:definitions>
  <inkml:trace contextRef="#ctx0" brushRef="#br0">7687 0 21503,'-2'3'-11,"-1"-1"1,1 1-1,-1-1 0,1 1 0,0 0 0,0 0 0,0 0 0,-1 4 0,-10 15-99,0-6-158,1 0 0,-2-2 0,0 1-1,-1-2 1,-27 21 0,17-18 326,0 0 1,-2-2-1,-32 13 1,-20 1 1284,-145 32 1,212-57-1242,-581 124 1628,-109 25-1867,9 45 85,349-64-15,6 19-122,86-29-6,-235 155 1,249-122 91,8 11-1,-287 267 1,294-215 23,-234 294 0,-55 202-192,70 41 64,265-405 292,16 8-1,-172 567 1,92 88-164,111 5 128,108-25-11,96-9-63,52-219-208,84-16-92,-53-347 183,32-16 67,94 71-141,-204-349 296,184 195 0,58-7 5,-253-237-77,99 85 25,306 204 0,-280-231-59,346 152 1,-391-209 39,2-8 0,3-6 1,175 31-1,-178-55-24,1-6 1,0-6-1,190-12 0,-162-12 66,-1-8 1,298-75-1,-46-25-14,-306 78-11,165-79 0,-22-25 115,-9-12-37,-244 150-105,143-93 45,213-181 0,125-178-43,-50-84 6,-286 319 46,-10-8 0,130-274 0,-110 136 183,226-737 0,-302 757 8,67-509 0,-107 381-11,-12-766 0,-163-59 201,12 679-364,-39 10-47,52 302 34,-224-485 1,-33 125 300,148 368-186,99 155-85,-8 6 0,-134-133-1,-177-94-179,-37 52-40,312 230 82,-4 6 0,-4 7 0,-2 7 0,-268-76 0,211 90-186,-3 11 0,-405-31 1,353 66-1483,-539 50 0,319 27 122,492-67 1591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1T16:34:43.7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1T16:36:03.5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1T16:36:03.9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1T16:36:04.4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4/8/2021 8:23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425"/>
              </a:lnSpc>
              <a:spcBef>
                <a:spcPts val="0"/>
              </a:spcBef>
              <a:spcAft>
                <a:spcPts val="0"/>
              </a:spcAft>
            </a:pPr>
            <a:endParaRPr lang="en-US" sz="1800" dirty="0">
              <a:cs typeface="Calibri"/>
            </a:endParaRPr>
          </a:p>
        </p:txBody>
      </p:sp>
      <p:sp>
        <p:nvSpPr>
          <p:cNvPr id="4" name="Header Placeholder 3"/>
          <p:cNvSpPr>
            <a:spLocks noGrp="1"/>
          </p:cNvSpPr>
          <p:nvPr>
            <p:ph type="hdr" sz="quarter" idx="10"/>
          </p:nvPr>
        </p:nvSpPr>
        <p:spPr/>
        <p:txBody>
          <a:bodyPr/>
          <a:lstStyle/>
          <a:p>
            <a:pPr marL="0" marR="0" lvl="0" indent="0" algn="l" defTabSz="1797253" rtl="0" eaLnBrk="1" fontAlgn="auto" latinLnBrk="0" hangingPunct="1">
              <a:lnSpc>
                <a:spcPct val="100000"/>
              </a:lnSpc>
              <a:spcBef>
                <a:spcPts val="0"/>
              </a:spcBef>
              <a:spcAft>
                <a:spcPts val="0"/>
              </a:spcAft>
              <a:buClrTx/>
              <a:buSzTx/>
              <a:buFontTx/>
              <a:buNone/>
              <a:tabLst/>
              <a:defRPr/>
            </a:pPr>
            <a:r>
              <a:rPr kumimoji="0" lang="en-US" sz="35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796662" rtl="0" eaLnBrk="0"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79725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35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1797253" rtl="0" eaLnBrk="1" fontAlgn="auto" latinLnBrk="0" hangingPunct="1">
                <a:lnSpc>
                  <a:spcPct val="100000"/>
                </a:lnSpc>
                <a:spcBef>
                  <a:spcPts val="0"/>
                </a:spcBef>
                <a:spcAft>
                  <a:spcPts val="0"/>
                </a:spcAft>
                <a:buClrTx/>
                <a:buSzTx/>
                <a:buFontTx/>
                <a:buNone/>
                <a:tabLst/>
                <a:defRPr/>
              </a:pPr>
              <a:t>4/8/2021 8:23 PM</a:t>
            </a:fld>
            <a:endParaRPr kumimoji="0" lang="en-US" sz="35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7972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5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1797253" rtl="0" eaLnBrk="1" fontAlgn="auto" latinLnBrk="0" hangingPunct="1">
                <a:lnSpc>
                  <a:spcPct val="100000"/>
                </a:lnSpc>
                <a:spcBef>
                  <a:spcPts val="0"/>
                </a:spcBef>
                <a:spcAft>
                  <a:spcPts val="0"/>
                </a:spcAft>
                <a:buClrTx/>
                <a:buSzTx/>
                <a:buFontTx/>
                <a:buNone/>
                <a:tabLst/>
                <a:defRPr/>
              </a:pPr>
              <a:t>2</a:t>
            </a:fld>
            <a:endParaRPr kumimoji="0" lang="en-US" sz="35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6244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4/8/2021 8:23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3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CD713-FAC8-4702-83EA-1C8DFB4D387B}"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261310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CD713-FAC8-4702-83EA-1C8DFB4D387B}"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291770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CD713-FAC8-4702-83EA-1C8DFB4D387B}"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63903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939321" rtl="0" eaLnBrk="1" fontAlgn="auto" latinLnBrk="0" hangingPunct="1">
              <a:lnSpc>
                <a:spcPct val="100000"/>
              </a:lnSpc>
              <a:spcBef>
                <a:spcPts val="0"/>
              </a:spcBef>
              <a:spcAft>
                <a:spcPts val="0"/>
              </a:spcAft>
              <a:buClrTx/>
              <a:buSzTx/>
              <a:buFontTx/>
              <a:buNone/>
              <a:tabLst/>
              <a:defRPr/>
            </a:pPr>
            <a:fld id="{34117FEF-AA70-49CA-BDEE-E7D1CFDC090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932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42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CD713-FAC8-4702-83EA-1C8DFB4D387B}"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2068901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4" name="Picture 3" descr="A person standing in front of a computer&#10;&#10;Description automatically generated">
            <a:extLst>
              <a:ext uri="{FF2B5EF4-FFF2-40B4-BE49-F238E27FC236}">
                <a16:creationId xmlns:a16="http://schemas.microsoft.com/office/drawing/2014/main" id="{3B3C4F6A-70A0-EB4A-B422-869C1C637C9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5343525" y="0"/>
            <a:ext cx="685114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877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6" name="Picture 5" descr="A person standing in front of a computer&#10;&#10;Description automatically generated">
            <a:extLst>
              <a:ext uri="{FF2B5EF4-FFF2-40B4-BE49-F238E27FC236}">
                <a16:creationId xmlns:a16="http://schemas.microsoft.com/office/drawing/2014/main" id="{4F4B8E40-1CD5-E846-9B34-C3E4CBEDC3C3}"/>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5343525" y="0"/>
            <a:ext cx="6851140" cy="6858000"/>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10548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2"/>
      </p:bgRef>
    </p:bg>
    <p:spTree>
      <p:nvGrpSpPr>
        <p:cNvPr id="1" name=""/>
        <p:cNvGrpSpPr/>
        <p:nvPr/>
      </p:nvGrpSpPr>
      <p:grpSpPr>
        <a:xfrm>
          <a:off x="0" y="0"/>
          <a:ext cx="0" cy="0"/>
          <a:chOff x="0" y="0"/>
          <a:chExt cx="0" cy="0"/>
        </a:xfrm>
      </p:grpSpPr>
      <p:pic>
        <p:nvPicPr>
          <p:cNvPr id="6" name="Picture 5" descr="A person sitting at a desk&#10;&#10;Description automatically generated">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5326062" y="-1"/>
            <a:ext cx="6865937" cy="68580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273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7856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041137" cy="553998"/>
          </a:xfrm>
        </p:spPr>
        <p:txBody>
          <a:body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ED787F0-E39E-5447-9484-DD05E165171C}"/>
              </a:ext>
            </a:extLst>
          </p:cNvPr>
          <p:cNvSpPr>
            <a:spLocks noGrp="1"/>
          </p:cNvSpPr>
          <p:nvPr>
            <p:ph type="pic" sz="quarter" idx="11" hasCustomPrompt="1"/>
          </p:nvPr>
        </p:nvSpPr>
        <p:spPr bwMode="gray">
          <a:xfrm>
            <a:off x="7275786" y="0"/>
            <a:ext cx="4916214"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938019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74908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9BB-E71E-433D-83F1-0136B0B5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C6CD5-A46E-4807-9982-E0C442831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7F74-9274-4A4B-AADA-5A44F4E3E7BD}"/>
              </a:ext>
            </a:extLst>
          </p:cNvPr>
          <p:cNvSpPr>
            <a:spLocks noGrp="1"/>
          </p:cNvSpPr>
          <p:nvPr>
            <p:ph type="dt" sz="half" idx="10"/>
          </p:nvPr>
        </p:nvSpPr>
        <p:spPr/>
        <p:txBody>
          <a:bodyPr/>
          <a:lstStyle/>
          <a:p>
            <a:fld id="{0EEDA8E4-BE5A-4ADA-A7EF-C71B5DE1F986}" type="datetimeFigureOut">
              <a:rPr lang="en-US" smtClean="0"/>
              <a:t>4/8/2021</a:t>
            </a:fld>
            <a:endParaRPr lang="en-US"/>
          </a:p>
        </p:txBody>
      </p:sp>
      <p:sp>
        <p:nvSpPr>
          <p:cNvPr id="5" name="Footer Placeholder 4">
            <a:extLst>
              <a:ext uri="{FF2B5EF4-FFF2-40B4-BE49-F238E27FC236}">
                <a16:creationId xmlns:a16="http://schemas.microsoft.com/office/drawing/2014/main" id="{25E93A9F-3737-4AAC-93F3-3037DD9A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E4214-83B7-440C-A5DD-A6F1DA1DDD80}"/>
              </a:ext>
            </a:extLst>
          </p:cNvPr>
          <p:cNvSpPr>
            <a:spLocks noGrp="1"/>
          </p:cNvSpPr>
          <p:nvPr>
            <p:ph type="sldNum" sz="quarter" idx="12"/>
          </p:nvPr>
        </p:nvSpPr>
        <p:spPr/>
        <p:txBody>
          <a:bodyPr/>
          <a:lstStyle/>
          <a:p>
            <a:fld id="{F3F1AC9F-74D9-4676-95AE-232EC67C50BF}" type="slidenum">
              <a:rPr lang="en-US" smtClean="0"/>
              <a:t>‹#›</a:t>
            </a:fld>
            <a:endParaRPr lang="en-US"/>
          </a:p>
        </p:txBody>
      </p:sp>
    </p:spTree>
    <p:extLst>
      <p:ext uri="{BB962C8B-B14F-4D97-AF65-F5344CB8AC3E}">
        <p14:creationId xmlns:p14="http://schemas.microsoft.com/office/powerpoint/2010/main" val="167906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erson sitting at a desk&#10;&#10;Description automatically generated">
            <a:extLst>
              <a:ext uri="{FF2B5EF4-FFF2-40B4-BE49-F238E27FC236}">
                <a16:creationId xmlns:a16="http://schemas.microsoft.com/office/drawing/2014/main" id="{B5103841-F672-6F4E-A34B-0DDDEF03F7C1}"/>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5326062" y="-1"/>
            <a:ext cx="6865937" cy="6858001"/>
          </a:xfrm>
          <a:prstGeom prst="rect">
            <a:avLst/>
          </a:prstGeom>
        </p:spPr>
      </p:pic>
    </p:spTree>
    <p:extLst>
      <p:ext uri="{BB962C8B-B14F-4D97-AF65-F5344CB8AC3E}">
        <p14:creationId xmlns:p14="http://schemas.microsoft.com/office/powerpoint/2010/main" val="168154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548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93029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9" name="Picture 8" descr="Business meeting in a conference room.">
            <a:extLst>
              <a:ext uri="{FF2B5EF4-FFF2-40B4-BE49-F238E27FC236}">
                <a16:creationId xmlns:a16="http://schemas.microsoft.com/office/drawing/2014/main" id="{FB06B6BD-6C84-49CC-832C-5A505ABC47D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2654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3" name="Picture 2" descr="Business meeting in a conference room.">
            <a:extLst>
              <a:ext uri="{FF2B5EF4-FFF2-40B4-BE49-F238E27FC236}">
                <a16:creationId xmlns:a16="http://schemas.microsoft.com/office/drawing/2014/main" id="{78B24830-B54A-4E9D-A948-5F2298CB56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487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6267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725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98140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1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9676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38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5">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5326062"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30331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775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1345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8571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5452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3956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40562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55495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63443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542358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61306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2C15D94-7237-E041-9955-9A49EAE791F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5326062" y="0"/>
            <a:ext cx="6865937" cy="6858000"/>
          </a:xfrm>
          <a:prstGeom prst="rect">
            <a:avLst/>
          </a:prstGeom>
        </p:spPr>
      </p:pic>
    </p:spTree>
    <p:extLst>
      <p:ext uri="{BB962C8B-B14F-4D97-AF65-F5344CB8AC3E}">
        <p14:creationId xmlns:p14="http://schemas.microsoft.com/office/powerpoint/2010/main" val="225789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48045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90326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42585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871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04583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5089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92895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450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40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544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2B2A3D49-FE7C-8346-B80D-5AFD173D5D7D}"/>
              </a:ext>
            </a:extLst>
          </p:cNvPr>
          <p:cNvSpPr/>
          <p:nvPr userDrawn="1"/>
        </p:nvSpPr>
        <p:spPr bwMode="auto">
          <a:xfrm>
            <a:off x="9734550" y="585788"/>
            <a:ext cx="1872726" cy="641612"/>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9645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310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5107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7027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432686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D715-03BB-4A1B-8F40-818D64E40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DE64C-D35C-4497-BA41-E39E630205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35664-27FE-4C09-B198-95128318A33C}"/>
              </a:ext>
            </a:extLst>
          </p:cNvPr>
          <p:cNvSpPr>
            <a:spLocks noGrp="1"/>
          </p:cNvSpPr>
          <p:nvPr>
            <p:ph type="dt" sz="half" idx="10"/>
          </p:nvPr>
        </p:nvSpPr>
        <p:spPr/>
        <p:txBody>
          <a:bodyPr/>
          <a:lstStyle/>
          <a:p>
            <a:fld id="{4656D9D6-2587-4B59-88A8-F987FCC3F58E}" type="datetimeFigureOut">
              <a:rPr lang="en-US" smtClean="0"/>
              <a:t>4/8/2021</a:t>
            </a:fld>
            <a:endParaRPr lang="en-US"/>
          </a:p>
        </p:txBody>
      </p:sp>
      <p:sp>
        <p:nvSpPr>
          <p:cNvPr id="5" name="Footer Placeholder 4">
            <a:extLst>
              <a:ext uri="{FF2B5EF4-FFF2-40B4-BE49-F238E27FC236}">
                <a16:creationId xmlns:a16="http://schemas.microsoft.com/office/drawing/2014/main" id="{1DA32668-A7E9-4C72-A059-D998CFA6C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533A2-4EEF-499C-BCA1-ABCF2F7194D5}"/>
              </a:ext>
            </a:extLst>
          </p:cNvPr>
          <p:cNvSpPr>
            <a:spLocks noGrp="1"/>
          </p:cNvSpPr>
          <p:nvPr>
            <p:ph type="sldNum" sz="quarter" idx="12"/>
          </p:nvPr>
        </p:nvSpPr>
        <p:spPr/>
        <p:txBody>
          <a:bodyPr/>
          <a:lstStyle/>
          <a:p>
            <a:fld id="{E9C5B877-25E0-46CF-9CD6-C2F9AA6AE9C7}" type="slidenum">
              <a:rPr lang="en-US" smtClean="0"/>
              <a:t>‹#›</a:t>
            </a:fld>
            <a:endParaRPr lang="en-US"/>
          </a:p>
        </p:txBody>
      </p:sp>
    </p:spTree>
    <p:extLst>
      <p:ext uri="{BB962C8B-B14F-4D97-AF65-F5344CB8AC3E}">
        <p14:creationId xmlns:p14="http://schemas.microsoft.com/office/powerpoint/2010/main" val="5092369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4/8/2021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539402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4/8/2021</a:t>
            </a:fld>
            <a:endParaRPr lang="en-US" noProof="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p>
        </p:txBody>
      </p:sp>
    </p:spTree>
    <p:extLst>
      <p:ext uri="{BB962C8B-B14F-4D97-AF65-F5344CB8AC3E}">
        <p14:creationId xmlns:p14="http://schemas.microsoft.com/office/powerpoint/2010/main" val="162755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7" name="Freeform 6">
            <a:extLst>
              <a:ext uri="{FF2B5EF4-FFF2-40B4-BE49-F238E27FC236}">
                <a16:creationId xmlns:a16="http://schemas.microsoft.com/office/drawing/2014/main" id="{510B3A15-97EB-8648-BEFC-813417FF649A}"/>
              </a:ext>
            </a:extLst>
          </p:cNvPr>
          <p:cNvSpPr/>
          <p:nvPr userDrawn="1"/>
        </p:nvSpPr>
        <p:spPr bwMode="auto">
          <a:xfrm>
            <a:off x="9734550" y="585788"/>
            <a:ext cx="1872726" cy="641612"/>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862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image" Target="../media/image1.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710" r:id="rId9"/>
    <p:sldLayoutId id="2147484240" r:id="rId10"/>
    <p:sldLayoutId id="2147484910" r:id="rId11"/>
    <p:sldLayoutId id="2147484911" r:id="rId12"/>
    <p:sldLayoutId id="2147484639" r:id="rId13"/>
    <p:sldLayoutId id="2147484603" r:id="rId14"/>
    <p:sldLayoutId id="2147484833" r:id="rId15"/>
    <p:sldLayoutId id="2147485199" r:id="rId16"/>
    <p:sldLayoutId id="2147485200" r:id="rId17"/>
    <p:sldLayoutId id="2147484922" r:id="rId18"/>
    <p:sldLayoutId id="2147484923" r:id="rId19"/>
    <p:sldLayoutId id="2147484924" r:id="rId20"/>
    <p:sldLayoutId id="2147485201" r:id="rId21"/>
    <p:sldLayoutId id="2147485202" r:id="rId22"/>
    <p:sldLayoutId id="2147485203" r:id="rId23"/>
    <p:sldLayoutId id="2147484842" r:id="rId24"/>
    <p:sldLayoutId id="2147484843" r:id="rId25"/>
    <p:sldLayoutId id="2147484931" r:id="rId26"/>
    <p:sldLayoutId id="2147484787" r:id="rId27"/>
    <p:sldLayoutId id="2147484249" r:id="rId28"/>
    <p:sldLayoutId id="2147484640" r:id="rId29"/>
    <p:sldLayoutId id="2147484584" r:id="rId30"/>
    <p:sldLayoutId id="2147484583" r:id="rId31"/>
    <p:sldLayoutId id="2147484671" r:id="rId32"/>
    <p:sldLayoutId id="2147484673" r:id="rId33"/>
    <p:sldLayoutId id="2147484585" r:id="rId34"/>
    <p:sldLayoutId id="2147484868" r:id="rId35"/>
    <p:sldLayoutId id="2147484263" r:id="rId36"/>
    <p:sldLayoutId id="2147484870" r:id="rId37"/>
    <p:sldLayoutId id="2147484871" r:id="rId38"/>
    <p:sldLayoutId id="2147484982" r:id="rId39"/>
    <p:sldLayoutId id="2147484983" r:id="rId40"/>
    <p:sldLayoutId id="2147492698"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06587849"/>
      </p:ext>
    </p:extLst>
  </p:cSld>
  <p:clrMap bg1="dk1" tx1="lt1" bg2="dk2" tx2="lt2" accent1="accent1" accent2="accent2" accent3="accent3" accent4="accent4" accent5="accent5" accent6="accent6" hlink="hlink" folHlink="folHlink"/>
  <p:sldLayoutIdLst>
    <p:sldLayoutId id="2147492700" r:id="rId1"/>
    <p:sldLayoutId id="2147492701" r:id="rId2"/>
    <p:sldLayoutId id="2147492702" r:id="rId3"/>
    <p:sldLayoutId id="2147492703" r:id="rId4"/>
    <p:sldLayoutId id="2147492704" r:id="rId5"/>
    <p:sldLayoutId id="2147492705" r:id="rId6"/>
    <p:sldLayoutId id="2147492706" r:id="rId7"/>
    <p:sldLayoutId id="2147492707" r:id="rId8"/>
    <p:sldLayoutId id="2147492708" r:id="rId9"/>
    <p:sldLayoutId id="2147492709" r:id="rId10"/>
    <p:sldLayoutId id="2147492710" r:id="rId11"/>
    <p:sldLayoutId id="2147492711" r:id="rId12"/>
    <p:sldLayoutId id="2147492712" r:id="rId13"/>
    <p:sldLayoutId id="2147492713" r:id="rId14"/>
    <p:sldLayoutId id="2147492714" r:id="rId15"/>
    <p:sldLayoutId id="2147492715" r:id="rId16"/>
    <p:sldLayoutId id="2147492716" r:id="rId17"/>
    <p:sldLayoutId id="2147492717" r:id="rId18"/>
    <p:sldLayoutId id="2147492718" r:id="rId19"/>
    <p:sldLayoutId id="2147492719" r:id="rId20"/>
    <p:sldLayoutId id="2147492720" r:id="rId21"/>
    <p:sldLayoutId id="2147492721" r:id="rId22"/>
    <p:sldLayoutId id="2147492722" r:id="rId23"/>
    <p:sldLayoutId id="2147492723" r:id="rId24"/>
    <p:sldLayoutId id="2147492724" r:id="rId25"/>
    <p:sldLayoutId id="2147492725" r:id="rId26"/>
    <p:sldLayoutId id="2147492726" r:id="rId27"/>
    <p:sldLayoutId id="2147492727" r:id="rId28"/>
    <p:sldLayoutId id="2147492728" r:id="rId29"/>
    <p:sldLayoutId id="2147492729" r:id="rId30"/>
    <p:sldLayoutId id="2147492730" r:id="rId31"/>
    <p:sldLayoutId id="2147492731" r:id="rId32"/>
    <p:sldLayoutId id="2147492732" r:id="rId33"/>
    <p:sldLayoutId id="2147492733" r:id="rId34"/>
    <p:sldLayoutId id="214749273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8.xml"/><Relationship Id="rId1" Type="http://schemas.openxmlformats.org/officeDocument/2006/relationships/tags" Target="../tags/tag1.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80.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customXml" Target="../ink/ink1.xml"/><Relationship Id="rId2" Type="http://schemas.openxmlformats.org/officeDocument/2006/relationships/notesSlide" Target="../notesSlides/notesSlide5.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13.xml"/><Relationship Id="rId6" Type="http://schemas.openxmlformats.org/officeDocument/2006/relationships/image" Target="../media/image32.svg"/><Relationship Id="rId11" Type="http://schemas.openxmlformats.org/officeDocument/2006/relationships/image" Target="../media/image37.png"/><Relationship Id="rId24" Type="http://schemas.openxmlformats.org/officeDocument/2006/relationships/image" Target="../media/image50.sv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2.xml"/><Relationship Id="rId7" Type="http://schemas.openxmlformats.org/officeDocument/2006/relationships/customXml" Target="../ink/ink5.xml"/><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customXml" Target="../ink/ink4.xml"/><Relationship Id="rId11" Type="http://schemas.openxmlformats.org/officeDocument/2006/relationships/image" Target="../media/image54.png"/><Relationship Id="rId5" Type="http://schemas.openxmlformats.org/officeDocument/2006/relationships/customXml" Target="../ink/ink3.xml"/><Relationship Id="rId10" Type="http://schemas.openxmlformats.org/officeDocument/2006/relationships/image" Target="../media/image53.png"/><Relationship Id="rId4" Type="http://schemas.openxmlformats.org/officeDocument/2006/relationships/image" Target="../media/image1130.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hyperlink" Target="https://support.microsoft.com/en-us/office/use-planner-in-microsoft-teams-62798a9f-e8f7-4722-a700-27dd28a06ee0" TargetMode="External"/><Relationship Id="rId26" Type="http://schemas.openxmlformats.org/officeDocument/2006/relationships/hyperlink" Target="https://support.microsoft.com/en-us/office/collaborate-on-files-in-microsoft-teams-9b200289-dbac-4823-85bd-628a5c7bb0ae" TargetMode="External"/><Relationship Id="rId39" Type="http://schemas.openxmlformats.org/officeDocument/2006/relationships/hyperlink" Target="https://docs.microsoft.com/en-us/microsoftteams/platform/samples/app-templates#company-communicator" TargetMode="External"/><Relationship Id="rId21" Type="http://schemas.openxmlformats.org/officeDocument/2006/relationships/hyperlink" Target="https://support.microsoft.com/en-us/office/sharepoint-spaces-7b65edfb-7cc9-42e3-af37-178d79364a5e" TargetMode="External"/><Relationship Id="rId34" Type="http://schemas.openxmlformats.org/officeDocument/2006/relationships/hyperlink" Target="https://docs.microsoft.com/en-us/microsoftteams/teams-analytics-and-reports/teams-reporting-reference" TargetMode="External"/><Relationship Id="rId42" Type="http://schemas.openxmlformats.org/officeDocument/2006/relationships/hyperlink" Target="https://forms.office.com/" TargetMode="External"/><Relationship Id="rId47" Type="http://schemas.openxmlformats.org/officeDocument/2006/relationships/hyperlink" Target="https://docs.microsoft.com/en-us/microsoftteams/platform/samples/app-templates#faq-plus" TargetMode="External"/><Relationship Id="rId50" Type="http://schemas.openxmlformats.org/officeDocument/2006/relationships/hyperlink" Target="https://sticker.newfuture.cc/" TargetMode="External"/><Relationship Id="rId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68.svg"/><Relationship Id="rId29" Type="http://schemas.openxmlformats.org/officeDocument/2006/relationships/hyperlink" Target="https://support.microsoft.com/en-us/office/create-a-channel-in-teams-fda0b75e-5b90-4fb8-8857-7e102b014525" TargetMode="External"/><Relationship Id="rId11" Type="http://schemas.openxmlformats.org/officeDocument/2006/relationships/image" Target="../media/image63.png"/><Relationship Id="rId24" Type="http://schemas.openxmlformats.org/officeDocument/2006/relationships/hyperlink" Target="https://resources.techcommunity.microsoft.com/live-events/" TargetMode="External"/><Relationship Id="rId32" Type="http://schemas.openxmlformats.org/officeDocument/2006/relationships/hyperlink" Target="https://support.microsoft.com/en-us/office/accessibility-overview-of-microsoft-teams-2d4009e7-1300-4766-87e8-7a217496c3d5" TargetMode="External"/><Relationship Id="rId37" Type="http://schemas.openxmlformats.org/officeDocument/2006/relationships/hyperlink" Target="https://docs.microsoft.com/en-us/microsoftteams/platform/samples/app-templates#staff-check-ins" TargetMode="External"/><Relationship Id="rId40" Type="http://schemas.openxmlformats.org/officeDocument/2006/relationships/hyperlink" Target="https://www.surveymonkey.com/apps/VPV6PDLNXyscoDCcFChh2w_3D_3D/details/" TargetMode="External"/><Relationship Id="rId45" Type="http://schemas.openxmlformats.org/officeDocument/2006/relationships/hyperlink" Target="https://support.microsoft.com/en-us/office/whiteboard-in-a-teams-meeting-d9210aa2-876a-40f0-8ca0-5deb2fc11ca6" TargetMode="External"/><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hyperlink" Target="https://support.microsoft.com/en-us/office/meetings-and-calls-d92432d5-dd0f-4d17-8f69-06096b6b48a8?ui=en-US&amp;rs=en-US&amp;ad=US" TargetMode="External"/><Relationship Id="rId28" Type="http://schemas.openxmlformats.org/officeDocument/2006/relationships/hyperlink" Target="https://aka.ms/microsoftlists" TargetMode="External"/><Relationship Id="rId36" Type="http://schemas.openxmlformats.org/officeDocument/2006/relationships/hyperlink" Target="https://docs.microsoft.com/en-us/microsoftteams/platform/samples/app-templates#incident-reporter" TargetMode="External"/><Relationship Id="rId49" Type="http://schemas.openxmlformats.org/officeDocument/2006/relationships/hyperlink" Target="https://support.kahoot.com/hc/en-us/articles/360046877633-Kahoot-s-Microsoft-Teams-app" TargetMode="External"/><Relationship Id="rId10" Type="http://schemas.openxmlformats.org/officeDocument/2006/relationships/image" Target="../media/image62.svg"/><Relationship Id="rId19" Type="http://schemas.openxmlformats.org/officeDocument/2006/relationships/hyperlink" Target="https://support.microsoft.com/en-us/forms" TargetMode="External"/><Relationship Id="rId31" Type="http://schemas.openxmlformats.org/officeDocument/2006/relationships/hyperlink" Target="https://support.microsoft.com/en-us/office/office-accessibility-center-resources-for-people-with-disabilities-ecab0fcf-d143-4fe8-a2ff-6cd596bddc6d?ui=en-us&amp;rs=en-us&amp;ad=us" TargetMode="External"/><Relationship Id="rId44" Type="http://schemas.openxmlformats.org/officeDocument/2006/relationships/hyperlink" Target="https://support.invisionapp.com/hc/en-us/articles/115005988666-Freehand-for-Microsoft-Teams" TargetMode="External"/><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hyperlink" Target="https://support.microsoft.com/en-us/office/rehearse-your-slide-show-with-presenter-coach-cd7fc941-5c3b-498c-a225-83ef3f64f07b" TargetMode="External"/><Relationship Id="rId27" Type="http://schemas.openxmlformats.org/officeDocument/2006/relationships/hyperlink" Target="https://support.microsoft.com/en-us/office/microsoft-stream-your-company-s-video-portal-c3240bd5-5f80-4fd0-a37d-7a3275605f3a" TargetMode="External"/><Relationship Id="rId30" Type="http://schemas.openxmlformats.org/officeDocument/2006/relationships/hyperlink" Target="https://www.microsoft.com/en-us/microsoft-365/blog/2020/04/20/connect-people-across-entire-organization-through-communities-microsoft-teams/" TargetMode="External"/><Relationship Id="rId35" Type="http://schemas.openxmlformats.org/officeDocument/2006/relationships/hyperlink" Target="https://aka.ms/TeamsLiveEventsReport" TargetMode="External"/><Relationship Id="rId43" Type="http://schemas.openxmlformats.org/officeDocument/2006/relationships/hyperlink" Target="https://www.polly.ai/microsoft-teams" TargetMode="External"/><Relationship Id="rId48" Type="http://schemas.openxmlformats.org/officeDocument/2006/relationships/hyperlink" Target="https://docs.microsoft.com/en-us/microsoftteams/platform/samples/app-templates#icebreaker" TargetMode="External"/><Relationship Id="rId8" Type="http://schemas.openxmlformats.org/officeDocument/2006/relationships/image" Target="../media/image60.svg"/><Relationship Id="rId51" Type="http://schemas.openxmlformats.org/officeDocument/2006/relationships/hyperlink" Target="https://docs.microsoft.com/en-us/microsoftteams/platform/samples/app-templates#remote-support" TargetMode="External"/><Relationship Id="rId3" Type="http://schemas.openxmlformats.org/officeDocument/2006/relationships/image" Target="../media/image55.png"/><Relationship Id="rId12" Type="http://schemas.openxmlformats.org/officeDocument/2006/relationships/image" Target="../media/image64.svg"/><Relationship Id="rId17" Type="http://schemas.openxmlformats.org/officeDocument/2006/relationships/hyperlink" Target="https://support.microsoft.com/en-us/office/manage-marketing-events-as-a-team-72599d47-3e02-43ff-badd-42a3848c9be6" TargetMode="External"/><Relationship Id="rId25" Type="http://schemas.openxmlformats.org/officeDocument/2006/relationships/hyperlink" Target="https://support.microsoft.com/en-us/office/creating-custom-templates-that-work-well-with-designer-in-powerpoint-21521084-0c21-4471-bec1-a286a2f70b9f" TargetMode="External"/><Relationship Id="rId33" Type="http://schemas.openxmlformats.org/officeDocument/2006/relationships/hyperlink" Target="https://powerbi.microsoft.com/" TargetMode="External"/><Relationship Id="rId38" Type="http://schemas.openxmlformats.org/officeDocument/2006/relationships/hyperlink" Target="https://docs.microsoft.com/en-us/microsoftteams/platform/samples/app-templates#ask-away-" TargetMode="External"/><Relationship Id="rId46" Type="http://schemas.openxmlformats.org/officeDocument/2006/relationships/hyperlink" Target="https://microsoft-my.sharepoint.com/:p:/p/madkumar/Efb5nMMwxghAkgkdZkY8h2sBYfNI1vZeod2JfpuNbvHwVw?e=pGX9AX" TargetMode="External"/><Relationship Id="rId20" Type="http://schemas.openxmlformats.org/officeDocument/2006/relationships/hyperlink" Target="https://support.microsoft.com/en-us/office/what-is-a-sharepoint-communication-site-94a33429-e580-45c3-a090-5512a8070732" TargetMode="External"/><Relationship Id="rId41" Type="http://schemas.openxmlformats.org/officeDocument/2006/relationships/hyperlink" Target="https://docs.microsoft.com/en-us/microsoftteams/platform/samples/app-templates#poll-" TargetMode="External"/><Relationship Id="rId1" Type="http://schemas.openxmlformats.org/officeDocument/2006/relationships/slideLayout" Target="../slideLayouts/slideLayout13.xml"/><Relationship Id="rId6"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6000">
              <a:srgbClr val="7030A0">
                <a:alpha val="95000"/>
              </a:srgbClr>
            </a:gs>
            <a:gs pos="0">
              <a:schemeClr val="bg1">
                <a:alpha val="85000"/>
              </a:schemeClr>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42F0-8772-44B7-9C76-0E738BF6A442}"/>
              </a:ext>
            </a:extLst>
          </p:cNvPr>
          <p:cNvSpPr>
            <a:spLocks noGrp="1"/>
          </p:cNvSpPr>
          <p:nvPr>
            <p:ph type="title"/>
          </p:nvPr>
        </p:nvSpPr>
        <p:spPr>
          <a:xfrm>
            <a:off x="584200" y="2425780"/>
            <a:ext cx="4392402" cy="1107996"/>
          </a:xfrm>
        </p:spPr>
        <p:txBody>
          <a:bodyPr/>
          <a:lstStyle/>
          <a:p>
            <a:r>
              <a:rPr lang="en-US" dirty="0"/>
              <a:t>Digital Events Workshop</a:t>
            </a:r>
          </a:p>
        </p:txBody>
      </p:sp>
      <p:sp>
        <p:nvSpPr>
          <p:cNvPr id="3" name="Text Placeholder 2">
            <a:extLst>
              <a:ext uri="{FF2B5EF4-FFF2-40B4-BE49-F238E27FC236}">
                <a16:creationId xmlns:a16="http://schemas.microsoft.com/office/drawing/2014/main" id="{B20E21C2-E11E-43D1-9945-1A8E6DA44F80}"/>
              </a:ext>
            </a:extLst>
          </p:cNvPr>
          <p:cNvSpPr>
            <a:spLocks noGrp="1"/>
          </p:cNvSpPr>
          <p:nvPr>
            <p:ph type="body" sz="quarter" idx="12"/>
          </p:nvPr>
        </p:nvSpPr>
        <p:spPr>
          <a:xfrm>
            <a:off x="584200" y="3962400"/>
            <a:ext cx="4392402" cy="369332"/>
          </a:xfrm>
        </p:spPr>
        <p:txBody>
          <a:bodyPr/>
          <a:lstStyle/>
          <a:p>
            <a:r>
              <a:rPr lang="en-US" sz="2400" dirty="0"/>
              <a:t>Business Transformers Academy</a:t>
            </a:r>
            <a:endParaRPr lang="en-US" dirty="0"/>
          </a:p>
        </p:txBody>
      </p:sp>
      <p:pic>
        <p:nvPicPr>
          <p:cNvPr id="5" name="Picture 4" descr="A close up of a sign&#10;&#10;Description automatically generated">
            <a:extLst>
              <a:ext uri="{FF2B5EF4-FFF2-40B4-BE49-F238E27FC236}">
                <a16:creationId xmlns:a16="http://schemas.microsoft.com/office/drawing/2014/main" id="{2ED1C7CF-C9AC-490C-898D-54E843252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678" y="290664"/>
            <a:ext cx="13179405" cy="6276672"/>
          </a:xfrm>
          <a:prstGeom prst="rect">
            <a:avLst/>
          </a:prstGeom>
        </p:spPr>
      </p:pic>
    </p:spTree>
    <p:extLst>
      <p:ext uri="{BB962C8B-B14F-4D97-AF65-F5344CB8AC3E}">
        <p14:creationId xmlns:p14="http://schemas.microsoft.com/office/powerpoint/2010/main" val="96360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C183D7F6-B498-43B3-948B-1728B52AA6E4}">
                <adec:decorative xmlns:adec="http://schemas.microsoft.com/office/drawing/2017/decorative" val="1"/>
              </a:ext>
            </a:extLst>
          </p:cNvPr>
          <p:cNvGrpSpPr/>
          <p:nvPr/>
        </p:nvGrpSpPr>
        <p:grpSpPr>
          <a:xfrm>
            <a:off x="12469324" y="21716"/>
            <a:ext cx="954659" cy="1836783"/>
            <a:chOff x="5351186" y="1829664"/>
            <a:chExt cx="973801" cy="1873613"/>
          </a:xfrm>
        </p:grpSpPr>
        <p:sp>
          <p:nvSpPr>
            <p:cNvPr id="21" name="Freeform 78"/>
            <p:cNvSpPr>
              <a:spLocks/>
            </p:cNvSpPr>
            <p:nvPr/>
          </p:nvSpPr>
          <p:spPr bwMode="auto">
            <a:xfrm>
              <a:off x="6080948" y="2416665"/>
              <a:ext cx="112632" cy="74274"/>
            </a:xfrm>
            <a:custGeom>
              <a:avLst/>
              <a:gdLst>
                <a:gd name="T0" fmla="*/ 20 w 40"/>
                <a:gd name="T1" fmla="*/ 26 h 26"/>
                <a:gd name="T2" fmla="*/ 40 w 40"/>
                <a:gd name="T3" fmla="*/ 10 h 26"/>
                <a:gd name="T4" fmla="*/ 40 w 40"/>
                <a:gd name="T5" fmla="*/ 0 h 26"/>
                <a:gd name="T6" fmla="*/ 0 w 40"/>
                <a:gd name="T7" fmla="*/ 0 h 26"/>
                <a:gd name="T8" fmla="*/ 0 w 40"/>
                <a:gd name="T9" fmla="*/ 9 h 26"/>
                <a:gd name="T10" fmla="*/ 5 w 40"/>
                <a:gd name="T11" fmla="*/ 22 h 26"/>
                <a:gd name="T12" fmla="*/ 20 w 4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20" y="26"/>
                  </a:moveTo>
                  <a:cubicBezTo>
                    <a:pt x="33" y="26"/>
                    <a:pt x="40" y="21"/>
                    <a:pt x="40" y="10"/>
                  </a:cubicBezTo>
                  <a:cubicBezTo>
                    <a:pt x="40" y="0"/>
                    <a:pt x="40" y="0"/>
                    <a:pt x="40" y="0"/>
                  </a:cubicBezTo>
                  <a:cubicBezTo>
                    <a:pt x="0" y="0"/>
                    <a:pt x="0" y="0"/>
                    <a:pt x="0" y="0"/>
                  </a:cubicBezTo>
                  <a:cubicBezTo>
                    <a:pt x="0" y="9"/>
                    <a:pt x="0" y="9"/>
                    <a:pt x="0" y="9"/>
                  </a:cubicBezTo>
                  <a:cubicBezTo>
                    <a:pt x="0" y="15"/>
                    <a:pt x="2" y="19"/>
                    <a:pt x="5" y="22"/>
                  </a:cubicBezTo>
                  <a:cubicBezTo>
                    <a:pt x="9" y="25"/>
                    <a:pt x="14" y="26"/>
                    <a:pt x="20" y="26"/>
                  </a:cubicBezTo>
                  <a:close/>
                </a:path>
              </a:pathLst>
            </a:custGeom>
            <a:solidFill>
              <a:srgbClr val="000000">
                <a:alpha val="0"/>
              </a:srgb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22" name="Freeform 79"/>
            <p:cNvSpPr>
              <a:spLocks/>
            </p:cNvSpPr>
            <p:nvPr/>
          </p:nvSpPr>
          <p:spPr bwMode="auto">
            <a:xfrm>
              <a:off x="6080948" y="2244158"/>
              <a:ext cx="112632" cy="74274"/>
            </a:xfrm>
            <a:custGeom>
              <a:avLst/>
              <a:gdLst>
                <a:gd name="T0" fmla="*/ 20 w 40"/>
                <a:gd name="T1" fmla="*/ 26 h 26"/>
                <a:gd name="T2" fmla="*/ 40 w 40"/>
                <a:gd name="T3" fmla="*/ 9 h 26"/>
                <a:gd name="T4" fmla="*/ 40 w 40"/>
                <a:gd name="T5" fmla="*/ 0 h 26"/>
                <a:gd name="T6" fmla="*/ 0 w 40"/>
                <a:gd name="T7" fmla="*/ 0 h 26"/>
                <a:gd name="T8" fmla="*/ 0 w 40"/>
                <a:gd name="T9" fmla="*/ 8 h 26"/>
                <a:gd name="T10" fmla="*/ 5 w 40"/>
                <a:gd name="T11" fmla="*/ 21 h 26"/>
                <a:gd name="T12" fmla="*/ 20 w 4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40" h="26">
                  <a:moveTo>
                    <a:pt x="20" y="26"/>
                  </a:moveTo>
                  <a:cubicBezTo>
                    <a:pt x="33" y="26"/>
                    <a:pt x="40" y="20"/>
                    <a:pt x="40" y="9"/>
                  </a:cubicBezTo>
                  <a:cubicBezTo>
                    <a:pt x="40" y="0"/>
                    <a:pt x="40" y="0"/>
                    <a:pt x="40" y="0"/>
                  </a:cubicBezTo>
                  <a:cubicBezTo>
                    <a:pt x="0" y="0"/>
                    <a:pt x="0" y="0"/>
                    <a:pt x="0" y="0"/>
                  </a:cubicBezTo>
                  <a:cubicBezTo>
                    <a:pt x="0" y="8"/>
                    <a:pt x="0" y="8"/>
                    <a:pt x="0" y="8"/>
                  </a:cubicBezTo>
                  <a:cubicBezTo>
                    <a:pt x="0" y="14"/>
                    <a:pt x="2" y="18"/>
                    <a:pt x="5" y="21"/>
                  </a:cubicBezTo>
                  <a:cubicBezTo>
                    <a:pt x="9" y="24"/>
                    <a:pt x="14" y="26"/>
                    <a:pt x="20" y="26"/>
                  </a:cubicBezTo>
                  <a:close/>
                </a:path>
              </a:pathLst>
            </a:custGeom>
            <a:solidFill>
              <a:srgbClr val="000000">
                <a:alpha val="0"/>
              </a:srgb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23" name="Freeform 80"/>
            <p:cNvSpPr>
              <a:spLocks noEditPoints="1"/>
            </p:cNvSpPr>
            <p:nvPr/>
          </p:nvSpPr>
          <p:spPr bwMode="auto">
            <a:xfrm>
              <a:off x="5351186" y="1829664"/>
              <a:ext cx="973801" cy="1873613"/>
            </a:xfrm>
            <a:custGeom>
              <a:avLst/>
              <a:gdLst>
                <a:gd name="T0" fmla="*/ 0 w 346"/>
                <a:gd name="T1" fmla="*/ 651 h 651"/>
                <a:gd name="T2" fmla="*/ 346 w 346"/>
                <a:gd name="T3" fmla="*/ 0 h 651"/>
                <a:gd name="T4" fmla="*/ 146 w 346"/>
                <a:gd name="T5" fmla="*/ 396 h 651"/>
                <a:gd name="T6" fmla="*/ 51 w 346"/>
                <a:gd name="T7" fmla="*/ 343 h 651"/>
                <a:gd name="T8" fmla="*/ 129 w 346"/>
                <a:gd name="T9" fmla="*/ 369 h 651"/>
                <a:gd name="T10" fmla="*/ 146 w 346"/>
                <a:gd name="T11" fmla="*/ 329 h 651"/>
                <a:gd name="T12" fmla="*/ 67 w 346"/>
                <a:gd name="T13" fmla="*/ 280 h 651"/>
                <a:gd name="T14" fmla="*/ 51 w 346"/>
                <a:gd name="T15" fmla="*/ 296 h 651"/>
                <a:gd name="T16" fmla="*/ 67 w 346"/>
                <a:gd name="T17" fmla="*/ 239 h 651"/>
                <a:gd name="T18" fmla="*/ 127 w 346"/>
                <a:gd name="T19" fmla="*/ 272 h 651"/>
                <a:gd name="T20" fmla="*/ 139 w 346"/>
                <a:gd name="T21" fmla="*/ 254 h 651"/>
                <a:gd name="T22" fmla="*/ 67 w 346"/>
                <a:gd name="T23" fmla="*/ 280 h 651"/>
                <a:gd name="T24" fmla="*/ 241 w 346"/>
                <a:gd name="T25" fmla="*/ 493 h 651"/>
                <a:gd name="T26" fmla="*/ 230 w 346"/>
                <a:gd name="T27" fmla="*/ 496 h 651"/>
                <a:gd name="T28" fmla="*/ 241 w 346"/>
                <a:gd name="T29" fmla="*/ 498 h 651"/>
                <a:gd name="T30" fmla="*/ 307 w 346"/>
                <a:gd name="T31" fmla="*/ 532 h 651"/>
                <a:gd name="T32" fmla="*/ 215 w 346"/>
                <a:gd name="T33" fmla="*/ 523 h 651"/>
                <a:gd name="T34" fmla="*/ 287 w 346"/>
                <a:gd name="T35" fmla="*/ 523 h 651"/>
                <a:gd name="T36" fmla="*/ 294 w 346"/>
                <a:gd name="T37" fmla="*/ 523 h 651"/>
                <a:gd name="T38" fmla="*/ 215 w 346"/>
                <a:gd name="T39" fmla="*/ 499 h 651"/>
                <a:gd name="T40" fmla="*/ 281 w 346"/>
                <a:gd name="T41" fmla="*/ 470 h 651"/>
                <a:gd name="T42" fmla="*/ 294 w 346"/>
                <a:gd name="T43" fmla="*/ 467 h 651"/>
                <a:gd name="T44" fmla="*/ 215 w 346"/>
                <a:gd name="T45" fmla="*/ 467 h 651"/>
                <a:gd name="T46" fmla="*/ 307 w 346"/>
                <a:gd name="T47" fmla="*/ 459 h 651"/>
                <a:gd name="T48" fmla="*/ 307 w 346"/>
                <a:gd name="T49" fmla="*/ 441 h 651"/>
                <a:gd name="T50" fmla="*/ 299 w 346"/>
                <a:gd name="T51" fmla="*/ 413 h 651"/>
                <a:gd name="T52" fmla="*/ 266 w 346"/>
                <a:gd name="T53" fmla="*/ 439 h 651"/>
                <a:gd name="T54" fmla="*/ 257 w 346"/>
                <a:gd name="T55" fmla="*/ 413 h 651"/>
                <a:gd name="T56" fmla="*/ 224 w 346"/>
                <a:gd name="T57" fmla="*/ 442 h 651"/>
                <a:gd name="T58" fmla="*/ 215 w 346"/>
                <a:gd name="T59" fmla="*/ 403 h 651"/>
                <a:gd name="T60" fmla="*/ 307 w 346"/>
                <a:gd name="T61" fmla="*/ 441 h 651"/>
                <a:gd name="T62" fmla="*/ 301 w 346"/>
                <a:gd name="T63" fmla="*/ 379 h 651"/>
                <a:gd name="T64" fmla="*/ 258 w 346"/>
                <a:gd name="T65" fmla="*/ 368 h 651"/>
                <a:gd name="T66" fmla="*/ 243 w 346"/>
                <a:gd name="T67" fmla="*/ 378 h 651"/>
                <a:gd name="T68" fmla="*/ 215 w 346"/>
                <a:gd name="T69" fmla="*/ 377 h 651"/>
                <a:gd name="T70" fmla="*/ 252 w 346"/>
                <a:gd name="T71" fmla="*/ 363 h 651"/>
                <a:gd name="T72" fmla="*/ 254 w 346"/>
                <a:gd name="T73" fmla="*/ 349 h 651"/>
                <a:gd name="T74" fmla="*/ 215 w 346"/>
                <a:gd name="T75" fmla="*/ 339 h 651"/>
                <a:gd name="T76" fmla="*/ 307 w 346"/>
                <a:gd name="T77" fmla="*/ 361 h 651"/>
                <a:gd name="T78" fmla="*/ 299 w 346"/>
                <a:gd name="T79" fmla="*/ 298 h 651"/>
                <a:gd name="T80" fmla="*/ 215 w 346"/>
                <a:gd name="T81" fmla="*/ 277 h 651"/>
                <a:gd name="T82" fmla="*/ 299 w 346"/>
                <a:gd name="T83" fmla="*/ 267 h 651"/>
                <a:gd name="T84" fmla="*/ 307 w 346"/>
                <a:gd name="T85" fmla="*/ 247 h 651"/>
                <a:gd name="T86" fmla="*/ 307 w 346"/>
                <a:gd name="T87" fmla="*/ 216 h 651"/>
                <a:gd name="T88" fmla="*/ 280 w 346"/>
                <a:gd name="T89" fmla="*/ 241 h 651"/>
                <a:gd name="T90" fmla="*/ 250 w 346"/>
                <a:gd name="T91" fmla="*/ 214 h 651"/>
                <a:gd name="T92" fmla="*/ 215 w 346"/>
                <a:gd name="T93" fmla="*/ 204 h 651"/>
                <a:gd name="T94" fmla="*/ 307 w 346"/>
                <a:gd name="T95" fmla="*/ 194 h 651"/>
                <a:gd name="T96" fmla="*/ 307 w 346"/>
                <a:gd name="T97" fmla="*/ 155 h 651"/>
                <a:gd name="T98" fmla="*/ 280 w 346"/>
                <a:gd name="T99" fmla="*/ 180 h 651"/>
                <a:gd name="T100" fmla="*/ 250 w 346"/>
                <a:gd name="T101" fmla="*/ 153 h 651"/>
                <a:gd name="T102" fmla="*/ 215 w 346"/>
                <a:gd name="T103" fmla="*/ 144 h 651"/>
                <a:gd name="T104" fmla="*/ 307 w 346"/>
                <a:gd name="T105" fmla="*/ 13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 h="651">
                  <a:moveTo>
                    <a:pt x="0" y="0"/>
                  </a:moveTo>
                  <a:cubicBezTo>
                    <a:pt x="0" y="651"/>
                    <a:pt x="0" y="651"/>
                    <a:pt x="0" y="651"/>
                  </a:cubicBezTo>
                  <a:cubicBezTo>
                    <a:pt x="346" y="651"/>
                    <a:pt x="346" y="651"/>
                    <a:pt x="346" y="651"/>
                  </a:cubicBezTo>
                  <a:cubicBezTo>
                    <a:pt x="346" y="0"/>
                    <a:pt x="346" y="0"/>
                    <a:pt x="346" y="0"/>
                  </a:cubicBezTo>
                  <a:lnTo>
                    <a:pt x="0" y="0"/>
                  </a:lnTo>
                  <a:close/>
                  <a:moveTo>
                    <a:pt x="146" y="396"/>
                  </a:moveTo>
                  <a:cubicBezTo>
                    <a:pt x="135" y="394"/>
                    <a:pt x="135" y="394"/>
                    <a:pt x="135" y="394"/>
                  </a:cubicBezTo>
                  <a:cubicBezTo>
                    <a:pt x="51" y="343"/>
                    <a:pt x="51" y="343"/>
                    <a:pt x="51" y="343"/>
                  </a:cubicBezTo>
                  <a:cubicBezTo>
                    <a:pt x="51" y="319"/>
                    <a:pt x="51" y="319"/>
                    <a:pt x="51" y="319"/>
                  </a:cubicBezTo>
                  <a:cubicBezTo>
                    <a:pt x="129" y="369"/>
                    <a:pt x="129" y="369"/>
                    <a:pt x="129" y="369"/>
                  </a:cubicBezTo>
                  <a:cubicBezTo>
                    <a:pt x="129" y="326"/>
                    <a:pt x="129" y="326"/>
                    <a:pt x="129" y="326"/>
                  </a:cubicBezTo>
                  <a:cubicBezTo>
                    <a:pt x="146" y="329"/>
                    <a:pt x="146" y="329"/>
                    <a:pt x="146" y="329"/>
                  </a:cubicBezTo>
                  <a:lnTo>
                    <a:pt x="146" y="396"/>
                  </a:lnTo>
                  <a:close/>
                  <a:moveTo>
                    <a:pt x="67" y="280"/>
                  </a:moveTo>
                  <a:cubicBezTo>
                    <a:pt x="67" y="299"/>
                    <a:pt x="67" y="299"/>
                    <a:pt x="67" y="299"/>
                  </a:cubicBezTo>
                  <a:cubicBezTo>
                    <a:pt x="51" y="296"/>
                    <a:pt x="51" y="296"/>
                    <a:pt x="51" y="296"/>
                  </a:cubicBezTo>
                  <a:cubicBezTo>
                    <a:pt x="51" y="236"/>
                    <a:pt x="51" y="236"/>
                    <a:pt x="51" y="236"/>
                  </a:cubicBezTo>
                  <a:cubicBezTo>
                    <a:pt x="67" y="239"/>
                    <a:pt x="67" y="239"/>
                    <a:pt x="67" y="239"/>
                  </a:cubicBezTo>
                  <a:cubicBezTo>
                    <a:pt x="67" y="259"/>
                    <a:pt x="67" y="259"/>
                    <a:pt x="67" y="259"/>
                  </a:cubicBezTo>
                  <a:cubicBezTo>
                    <a:pt x="127" y="272"/>
                    <a:pt x="127" y="272"/>
                    <a:pt x="127" y="272"/>
                  </a:cubicBezTo>
                  <a:cubicBezTo>
                    <a:pt x="122" y="250"/>
                    <a:pt x="122" y="250"/>
                    <a:pt x="122" y="250"/>
                  </a:cubicBezTo>
                  <a:cubicBezTo>
                    <a:pt x="139" y="254"/>
                    <a:pt x="139" y="254"/>
                    <a:pt x="139" y="254"/>
                  </a:cubicBezTo>
                  <a:cubicBezTo>
                    <a:pt x="148" y="297"/>
                    <a:pt x="148" y="297"/>
                    <a:pt x="148" y="297"/>
                  </a:cubicBezTo>
                  <a:lnTo>
                    <a:pt x="67" y="280"/>
                  </a:lnTo>
                  <a:close/>
                  <a:moveTo>
                    <a:pt x="307" y="471"/>
                  </a:moveTo>
                  <a:cubicBezTo>
                    <a:pt x="241" y="493"/>
                    <a:pt x="241" y="493"/>
                    <a:pt x="241" y="493"/>
                  </a:cubicBezTo>
                  <a:cubicBezTo>
                    <a:pt x="237" y="494"/>
                    <a:pt x="234" y="495"/>
                    <a:pt x="230" y="496"/>
                  </a:cubicBezTo>
                  <a:cubicBezTo>
                    <a:pt x="230" y="496"/>
                    <a:pt x="230" y="496"/>
                    <a:pt x="230" y="496"/>
                  </a:cubicBezTo>
                  <a:cubicBezTo>
                    <a:pt x="232" y="496"/>
                    <a:pt x="233" y="497"/>
                    <a:pt x="236" y="497"/>
                  </a:cubicBezTo>
                  <a:cubicBezTo>
                    <a:pt x="237" y="498"/>
                    <a:pt x="239" y="498"/>
                    <a:pt x="241" y="498"/>
                  </a:cubicBezTo>
                  <a:cubicBezTo>
                    <a:pt x="307" y="520"/>
                    <a:pt x="307" y="520"/>
                    <a:pt x="307" y="520"/>
                  </a:cubicBezTo>
                  <a:cubicBezTo>
                    <a:pt x="307" y="532"/>
                    <a:pt x="307" y="532"/>
                    <a:pt x="307" y="532"/>
                  </a:cubicBezTo>
                  <a:cubicBezTo>
                    <a:pt x="215" y="532"/>
                    <a:pt x="215" y="532"/>
                    <a:pt x="215" y="532"/>
                  </a:cubicBezTo>
                  <a:cubicBezTo>
                    <a:pt x="215" y="523"/>
                    <a:pt x="215" y="523"/>
                    <a:pt x="215" y="523"/>
                  </a:cubicBezTo>
                  <a:cubicBezTo>
                    <a:pt x="277" y="523"/>
                    <a:pt x="277" y="523"/>
                    <a:pt x="277" y="523"/>
                  </a:cubicBezTo>
                  <a:cubicBezTo>
                    <a:pt x="280" y="523"/>
                    <a:pt x="284" y="523"/>
                    <a:pt x="287" y="523"/>
                  </a:cubicBezTo>
                  <a:cubicBezTo>
                    <a:pt x="290" y="524"/>
                    <a:pt x="292" y="524"/>
                    <a:pt x="294" y="524"/>
                  </a:cubicBezTo>
                  <a:cubicBezTo>
                    <a:pt x="294" y="523"/>
                    <a:pt x="294" y="523"/>
                    <a:pt x="294" y="523"/>
                  </a:cubicBezTo>
                  <a:cubicBezTo>
                    <a:pt x="289" y="523"/>
                    <a:pt x="285" y="522"/>
                    <a:pt x="282" y="521"/>
                  </a:cubicBezTo>
                  <a:cubicBezTo>
                    <a:pt x="215" y="499"/>
                    <a:pt x="215" y="499"/>
                    <a:pt x="215" y="499"/>
                  </a:cubicBezTo>
                  <a:cubicBezTo>
                    <a:pt x="215" y="492"/>
                    <a:pt x="215" y="492"/>
                    <a:pt x="215" y="492"/>
                  </a:cubicBezTo>
                  <a:cubicBezTo>
                    <a:pt x="281" y="470"/>
                    <a:pt x="281" y="470"/>
                    <a:pt x="281" y="470"/>
                  </a:cubicBezTo>
                  <a:cubicBezTo>
                    <a:pt x="283" y="469"/>
                    <a:pt x="287" y="468"/>
                    <a:pt x="294" y="467"/>
                  </a:cubicBezTo>
                  <a:cubicBezTo>
                    <a:pt x="294" y="467"/>
                    <a:pt x="294" y="467"/>
                    <a:pt x="294" y="467"/>
                  </a:cubicBezTo>
                  <a:cubicBezTo>
                    <a:pt x="288" y="467"/>
                    <a:pt x="282" y="467"/>
                    <a:pt x="276" y="467"/>
                  </a:cubicBezTo>
                  <a:cubicBezTo>
                    <a:pt x="215" y="467"/>
                    <a:pt x="215" y="467"/>
                    <a:pt x="215" y="467"/>
                  </a:cubicBezTo>
                  <a:cubicBezTo>
                    <a:pt x="215" y="459"/>
                    <a:pt x="215" y="459"/>
                    <a:pt x="215" y="459"/>
                  </a:cubicBezTo>
                  <a:cubicBezTo>
                    <a:pt x="307" y="459"/>
                    <a:pt x="307" y="459"/>
                    <a:pt x="307" y="459"/>
                  </a:cubicBezTo>
                  <a:lnTo>
                    <a:pt x="307" y="471"/>
                  </a:lnTo>
                  <a:close/>
                  <a:moveTo>
                    <a:pt x="307" y="441"/>
                  </a:moveTo>
                  <a:cubicBezTo>
                    <a:pt x="299" y="441"/>
                    <a:pt x="299" y="441"/>
                    <a:pt x="299" y="441"/>
                  </a:cubicBezTo>
                  <a:cubicBezTo>
                    <a:pt x="299" y="413"/>
                    <a:pt x="299" y="413"/>
                    <a:pt x="299" y="413"/>
                  </a:cubicBezTo>
                  <a:cubicBezTo>
                    <a:pt x="266" y="413"/>
                    <a:pt x="266" y="413"/>
                    <a:pt x="266" y="413"/>
                  </a:cubicBezTo>
                  <a:cubicBezTo>
                    <a:pt x="266" y="439"/>
                    <a:pt x="266" y="439"/>
                    <a:pt x="266" y="439"/>
                  </a:cubicBezTo>
                  <a:cubicBezTo>
                    <a:pt x="257" y="439"/>
                    <a:pt x="257" y="439"/>
                    <a:pt x="257" y="439"/>
                  </a:cubicBezTo>
                  <a:cubicBezTo>
                    <a:pt x="257" y="413"/>
                    <a:pt x="257" y="413"/>
                    <a:pt x="257" y="413"/>
                  </a:cubicBezTo>
                  <a:cubicBezTo>
                    <a:pt x="224" y="413"/>
                    <a:pt x="224" y="413"/>
                    <a:pt x="224" y="413"/>
                  </a:cubicBezTo>
                  <a:cubicBezTo>
                    <a:pt x="224" y="442"/>
                    <a:pt x="224" y="442"/>
                    <a:pt x="224" y="442"/>
                  </a:cubicBezTo>
                  <a:cubicBezTo>
                    <a:pt x="215" y="442"/>
                    <a:pt x="215" y="442"/>
                    <a:pt x="215" y="442"/>
                  </a:cubicBezTo>
                  <a:cubicBezTo>
                    <a:pt x="215" y="403"/>
                    <a:pt x="215" y="403"/>
                    <a:pt x="215" y="403"/>
                  </a:cubicBezTo>
                  <a:cubicBezTo>
                    <a:pt x="307" y="403"/>
                    <a:pt x="307" y="403"/>
                    <a:pt x="307" y="403"/>
                  </a:cubicBezTo>
                  <a:lnTo>
                    <a:pt x="307" y="441"/>
                  </a:lnTo>
                  <a:close/>
                  <a:moveTo>
                    <a:pt x="307" y="361"/>
                  </a:moveTo>
                  <a:cubicBezTo>
                    <a:pt x="307" y="369"/>
                    <a:pt x="305" y="375"/>
                    <a:pt x="301" y="379"/>
                  </a:cubicBezTo>
                  <a:cubicBezTo>
                    <a:pt x="296" y="383"/>
                    <a:pt x="290" y="385"/>
                    <a:pt x="283" y="385"/>
                  </a:cubicBezTo>
                  <a:cubicBezTo>
                    <a:pt x="270" y="385"/>
                    <a:pt x="261" y="380"/>
                    <a:pt x="258" y="368"/>
                  </a:cubicBezTo>
                  <a:cubicBezTo>
                    <a:pt x="257" y="368"/>
                    <a:pt x="257" y="368"/>
                    <a:pt x="257" y="368"/>
                  </a:cubicBezTo>
                  <a:cubicBezTo>
                    <a:pt x="256" y="372"/>
                    <a:pt x="251" y="375"/>
                    <a:pt x="243" y="378"/>
                  </a:cubicBezTo>
                  <a:cubicBezTo>
                    <a:pt x="215" y="388"/>
                    <a:pt x="215" y="388"/>
                    <a:pt x="215" y="388"/>
                  </a:cubicBezTo>
                  <a:cubicBezTo>
                    <a:pt x="215" y="377"/>
                    <a:pt x="215" y="377"/>
                    <a:pt x="215" y="377"/>
                  </a:cubicBezTo>
                  <a:cubicBezTo>
                    <a:pt x="241" y="368"/>
                    <a:pt x="241" y="368"/>
                    <a:pt x="241" y="368"/>
                  </a:cubicBezTo>
                  <a:cubicBezTo>
                    <a:pt x="246" y="366"/>
                    <a:pt x="250" y="364"/>
                    <a:pt x="252" y="363"/>
                  </a:cubicBezTo>
                  <a:cubicBezTo>
                    <a:pt x="253" y="361"/>
                    <a:pt x="254" y="359"/>
                    <a:pt x="254" y="356"/>
                  </a:cubicBezTo>
                  <a:cubicBezTo>
                    <a:pt x="254" y="349"/>
                    <a:pt x="254" y="349"/>
                    <a:pt x="254" y="349"/>
                  </a:cubicBezTo>
                  <a:cubicBezTo>
                    <a:pt x="215" y="349"/>
                    <a:pt x="215" y="349"/>
                    <a:pt x="215" y="349"/>
                  </a:cubicBezTo>
                  <a:cubicBezTo>
                    <a:pt x="215" y="339"/>
                    <a:pt x="215" y="339"/>
                    <a:pt x="215" y="339"/>
                  </a:cubicBezTo>
                  <a:cubicBezTo>
                    <a:pt x="307" y="339"/>
                    <a:pt x="307" y="339"/>
                    <a:pt x="307" y="339"/>
                  </a:cubicBezTo>
                  <a:lnTo>
                    <a:pt x="307" y="361"/>
                  </a:lnTo>
                  <a:close/>
                  <a:moveTo>
                    <a:pt x="307" y="298"/>
                  </a:moveTo>
                  <a:cubicBezTo>
                    <a:pt x="299" y="298"/>
                    <a:pt x="299" y="298"/>
                    <a:pt x="299" y="298"/>
                  </a:cubicBezTo>
                  <a:cubicBezTo>
                    <a:pt x="299" y="277"/>
                    <a:pt x="299" y="277"/>
                    <a:pt x="299" y="277"/>
                  </a:cubicBezTo>
                  <a:cubicBezTo>
                    <a:pt x="215" y="277"/>
                    <a:pt x="215" y="277"/>
                    <a:pt x="215" y="277"/>
                  </a:cubicBezTo>
                  <a:cubicBezTo>
                    <a:pt x="215" y="267"/>
                    <a:pt x="215" y="267"/>
                    <a:pt x="215" y="267"/>
                  </a:cubicBezTo>
                  <a:cubicBezTo>
                    <a:pt x="299" y="267"/>
                    <a:pt x="299" y="267"/>
                    <a:pt x="299" y="267"/>
                  </a:cubicBezTo>
                  <a:cubicBezTo>
                    <a:pt x="299" y="247"/>
                    <a:pt x="299" y="247"/>
                    <a:pt x="299" y="247"/>
                  </a:cubicBezTo>
                  <a:cubicBezTo>
                    <a:pt x="307" y="247"/>
                    <a:pt x="307" y="247"/>
                    <a:pt x="307" y="247"/>
                  </a:cubicBezTo>
                  <a:lnTo>
                    <a:pt x="307" y="298"/>
                  </a:lnTo>
                  <a:close/>
                  <a:moveTo>
                    <a:pt x="307" y="216"/>
                  </a:moveTo>
                  <a:cubicBezTo>
                    <a:pt x="307" y="224"/>
                    <a:pt x="305" y="230"/>
                    <a:pt x="300" y="234"/>
                  </a:cubicBezTo>
                  <a:cubicBezTo>
                    <a:pt x="296" y="239"/>
                    <a:pt x="289" y="241"/>
                    <a:pt x="280" y="241"/>
                  </a:cubicBezTo>
                  <a:cubicBezTo>
                    <a:pt x="271" y="241"/>
                    <a:pt x="264" y="238"/>
                    <a:pt x="258" y="234"/>
                  </a:cubicBezTo>
                  <a:cubicBezTo>
                    <a:pt x="253" y="229"/>
                    <a:pt x="250" y="222"/>
                    <a:pt x="250" y="214"/>
                  </a:cubicBezTo>
                  <a:cubicBezTo>
                    <a:pt x="250" y="204"/>
                    <a:pt x="250" y="204"/>
                    <a:pt x="250" y="204"/>
                  </a:cubicBezTo>
                  <a:cubicBezTo>
                    <a:pt x="215" y="204"/>
                    <a:pt x="215" y="204"/>
                    <a:pt x="215" y="204"/>
                  </a:cubicBezTo>
                  <a:cubicBezTo>
                    <a:pt x="215" y="194"/>
                    <a:pt x="215" y="194"/>
                    <a:pt x="215" y="194"/>
                  </a:cubicBezTo>
                  <a:cubicBezTo>
                    <a:pt x="307" y="194"/>
                    <a:pt x="307" y="194"/>
                    <a:pt x="307" y="194"/>
                  </a:cubicBezTo>
                  <a:lnTo>
                    <a:pt x="307" y="216"/>
                  </a:lnTo>
                  <a:close/>
                  <a:moveTo>
                    <a:pt x="307" y="155"/>
                  </a:moveTo>
                  <a:cubicBezTo>
                    <a:pt x="307" y="163"/>
                    <a:pt x="305" y="169"/>
                    <a:pt x="300" y="174"/>
                  </a:cubicBezTo>
                  <a:cubicBezTo>
                    <a:pt x="296" y="178"/>
                    <a:pt x="289" y="180"/>
                    <a:pt x="280" y="180"/>
                  </a:cubicBezTo>
                  <a:cubicBezTo>
                    <a:pt x="271" y="180"/>
                    <a:pt x="264" y="178"/>
                    <a:pt x="258" y="173"/>
                  </a:cubicBezTo>
                  <a:cubicBezTo>
                    <a:pt x="253" y="168"/>
                    <a:pt x="250" y="162"/>
                    <a:pt x="250" y="153"/>
                  </a:cubicBezTo>
                  <a:cubicBezTo>
                    <a:pt x="250" y="144"/>
                    <a:pt x="250" y="144"/>
                    <a:pt x="250" y="144"/>
                  </a:cubicBezTo>
                  <a:cubicBezTo>
                    <a:pt x="215" y="144"/>
                    <a:pt x="215" y="144"/>
                    <a:pt x="215" y="144"/>
                  </a:cubicBezTo>
                  <a:cubicBezTo>
                    <a:pt x="215" y="134"/>
                    <a:pt x="215" y="134"/>
                    <a:pt x="215" y="134"/>
                  </a:cubicBezTo>
                  <a:cubicBezTo>
                    <a:pt x="307" y="134"/>
                    <a:pt x="307" y="134"/>
                    <a:pt x="307" y="134"/>
                  </a:cubicBezTo>
                  <a:lnTo>
                    <a:pt x="307" y="155"/>
                  </a:lnTo>
                  <a:close/>
                </a:path>
              </a:pathLst>
            </a:custGeom>
            <a:solidFill>
              <a:srgbClr val="231F20">
                <a:alpha val="0"/>
              </a:srgbClr>
            </a:solidFill>
            <a:ln w="9525">
              <a:noFill/>
              <a:miter lim="800000"/>
              <a:headEnd/>
              <a:tailEnd/>
            </a:ln>
          </p:spPr>
          <p:txBody>
            <a:bodyPr vert="vert" wrap="none" lIns="1344637" tIns="89642" rIns="0" bIns="268927"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5825">
                        <a:srgbClr val="FF0000"/>
                      </a:gs>
                      <a:gs pos="12621">
                        <a:srgbClr val="FF0000"/>
                      </a:gs>
                    </a:gsLst>
                    <a:lin ang="5400000" scaled="1"/>
                  </a:gradFill>
                  <a:effectLst/>
                  <a:uLnTx/>
                  <a:uFillTx/>
                  <a:latin typeface="Segoe UI"/>
                  <a:ea typeface="+mn-ea"/>
                  <a:cs typeface="+mn-cs"/>
                </a:rPr>
                <a:t>PPT REM 17</a:t>
              </a:r>
            </a:p>
          </p:txBody>
        </p:sp>
        <p:sp>
          <p:nvSpPr>
            <p:cNvPr id="24" name="Freeform 81"/>
            <p:cNvSpPr>
              <a:spLocks/>
            </p:cNvSpPr>
            <p:nvPr/>
          </p:nvSpPr>
          <p:spPr bwMode="auto">
            <a:xfrm>
              <a:off x="6092682" y="2833556"/>
              <a:ext cx="100900" cy="74274"/>
            </a:xfrm>
            <a:custGeom>
              <a:avLst/>
              <a:gdLst>
                <a:gd name="T0" fmla="*/ 18 w 36"/>
                <a:gd name="T1" fmla="*/ 26 h 26"/>
                <a:gd name="T2" fmla="*/ 31 w 36"/>
                <a:gd name="T3" fmla="*/ 22 h 26"/>
                <a:gd name="T4" fmla="*/ 36 w 36"/>
                <a:gd name="T5" fmla="*/ 10 h 26"/>
                <a:gd name="T6" fmla="*/ 36 w 36"/>
                <a:gd name="T7" fmla="*/ 0 h 26"/>
                <a:gd name="T8" fmla="*/ 0 w 36"/>
                <a:gd name="T9" fmla="*/ 0 h 26"/>
                <a:gd name="T10" fmla="*/ 0 w 36"/>
                <a:gd name="T11" fmla="*/ 10 h 26"/>
                <a:gd name="T12" fmla="*/ 5 w 36"/>
                <a:gd name="T13" fmla="*/ 22 h 26"/>
                <a:gd name="T14" fmla="*/ 18 w 3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6">
                  <a:moveTo>
                    <a:pt x="18" y="26"/>
                  </a:moveTo>
                  <a:cubicBezTo>
                    <a:pt x="24" y="26"/>
                    <a:pt x="28" y="25"/>
                    <a:pt x="31" y="22"/>
                  </a:cubicBezTo>
                  <a:cubicBezTo>
                    <a:pt x="34" y="19"/>
                    <a:pt x="36" y="15"/>
                    <a:pt x="36" y="10"/>
                  </a:cubicBezTo>
                  <a:cubicBezTo>
                    <a:pt x="36" y="0"/>
                    <a:pt x="36" y="0"/>
                    <a:pt x="36" y="0"/>
                  </a:cubicBezTo>
                  <a:cubicBezTo>
                    <a:pt x="0" y="0"/>
                    <a:pt x="0" y="0"/>
                    <a:pt x="0" y="0"/>
                  </a:cubicBezTo>
                  <a:cubicBezTo>
                    <a:pt x="0" y="10"/>
                    <a:pt x="0" y="10"/>
                    <a:pt x="0" y="10"/>
                  </a:cubicBezTo>
                  <a:cubicBezTo>
                    <a:pt x="0" y="15"/>
                    <a:pt x="2" y="19"/>
                    <a:pt x="5" y="22"/>
                  </a:cubicBezTo>
                  <a:cubicBezTo>
                    <a:pt x="9" y="25"/>
                    <a:pt x="13" y="26"/>
                    <a:pt x="18" y="26"/>
                  </a:cubicBezTo>
                  <a:close/>
                </a:path>
              </a:pathLst>
            </a:custGeom>
            <a:solidFill>
              <a:srgbClr val="000000">
                <a:alpha val="0"/>
              </a:srgb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5825">
                      <a:srgbClr val="FF0000"/>
                    </a:gs>
                    <a:gs pos="12621">
                      <a:srgbClr val="FF0000"/>
                    </a:gs>
                  </a:gsLst>
                  <a:lin ang="5400000" scaled="1"/>
                </a:gradFill>
                <a:effectLst/>
                <a:uLnTx/>
                <a:uFillTx/>
                <a:latin typeface="Segoe UI"/>
                <a:ea typeface="+mn-ea"/>
                <a:cs typeface="+mn-cs"/>
              </a:endParaRPr>
            </a:p>
          </p:txBody>
        </p:sp>
      </p:grpSp>
      <p:sp>
        <p:nvSpPr>
          <p:cNvPr id="33" name="Rectangle 32">
            <a:extLst>
              <a:ext uri="{FF2B5EF4-FFF2-40B4-BE49-F238E27FC236}">
                <a16:creationId xmlns:a16="http://schemas.microsoft.com/office/drawing/2014/main" id="{0B2C2926-3308-4F3A-ABD6-A1AB7268447D}"/>
              </a:ext>
              <a:ext uri="{C183D7F6-B498-43B3-948B-1728B52AA6E4}">
                <adec:decorative xmlns:adec="http://schemas.microsoft.com/office/drawing/2017/decorative" val="1"/>
              </a:ext>
            </a:extLst>
          </p:cNvPr>
          <p:cNvSpPr/>
          <p:nvPr/>
        </p:nvSpPr>
        <p:spPr bwMode="auto">
          <a:xfrm>
            <a:off x="0" y="0"/>
            <a:ext cx="12191997" cy="14366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6" name="Title 5">
            <a:extLst>
              <a:ext uri="{FF2B5EF4-FFF2-40B4-BE49-F238E27FC236}">
                <a16:creationId xmlns:a16="http://schemas.microsoft.com/office/drawing/2014/main" id="{2F1C50B9-F83E-4C6B-8023-1F2FB7F24860}"/>
              </a:ext>
            </a:extLst>
          </p:cNvPr>
          <p:cNvSpPr>
            <a:spLocks noGrp="1"/>
          </p:cNvSpPr>
          <p:nvPr>
            <p:ph type="title"/>
          </p:nvPr>
        </p:nvSpPr>
        <p:spPr/>
        <p:txBody>
          <a:bodyPr/>
          <a:lstStyle/>
          <a:p>
            <a:r>
              <a:rPr lang="en-US" dirty="0"/>
              <a:t>Digital Event Workshop</a:t>
            </a:r>
          </a:p>
        </p:txBody>
      </p:sp>
      <p:cxnSp>
        <p:nvCxnSpPr>
          <p:cNvPr id="32" name="Straight Connector 31">
            <a:extLst>
              <a:ext uri="{FF2B5EF4-FFF2-40B4-BE49-F238E27FC236}">
                <a16:creationId xmlns:a16="http://schemas.microsoft.com/office/drawing/2014/main" id="{2B5D03BD-0D54-4368-95CF-FEC0024469FB}"/>
              </a:ext>
              <a:ext uri="{C183D7F6-B498-43B3-948B-1728B52AA6E4}">
                <adec:decorative xmlns:adec="http://schemas.microsoft.com/office/drawing/2017/decorative" val="1"/>
              </a:ext>
            </a:extLst>
          </p:cNvPr>
          <p:cNvCxnSpPr>
            <a:cxnSpLocks/>
          </p:cNvCxnSpPr>
          <p:nvPr/>
        </p:nvCxnSpPr>
        <p:spPr>
          <a:xfrm flipH="1">
            <a:off x="588263" y="1445924"/>
            <a:ext cx="11021125" cy="0"/>
          </a:xfrm>
          <a:prstGeom prst="line">
            <a:avLst/>
          </a:prstGeom>
          <a:ln w="28575" cap="rnd">
            <a:solidFill>
              <a:srgbClr val="4B53B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Table 6">
            <a:extLst>
              <a:ext uri="{FF2B5EF4-FFF2-40B4-BE49-F238E27FC236}">
                <a16:creationId xmlns:a16="http://schemas.microsoft.com/office/drawing/2014/main" id="{2546B061-ABB5-4429-9A24-64CA1E65A6F3}"/>
              </a:ext>
            </a:extLst>
          </p:cNvPr>
          <p:cNvGraphicFramePr>
            <a:graphicFrameLocks noGrp="1"/>
          </p:cNvGraphicFramePr>
          <p:nvPr>
            <p:extLst>
              <p:ext uri="{D42A27DB-BD31-4B8C-83A1-F6EECF244321}">
                <p14:modId xmlns:p14="http://schemas.microsoft.com/office/powerpoint/2010/main" val="1868399853"/>
              </p:ext>
            </p:extLst>
          </p:nvPr>
        </p:nvGraphicFramePr>
        <p:xfrm>
          <a:off x="588263" y="1813560"/>
          <a:ext cx="11018520" cy="4587240"/>
        </p:xfrm>
        <a:graphic>
          <a:graphicData uri="http://schemas.openxmlformats.org/drawingml/2006/table">
            <a:tbl>
              <a:tblPr firstRow="1" bandRow="1">
                <a:tableStyleId>{2D5ABB26-0587-4C30-8999-92F81FD0307C}</a:tableStyleId>
              </a:tblPr>
              <a:tblGrid>
                <a:gridCol w="1471446">
                  <a:extLst>
                    <a:ext uri="{9D8B030D-6E8A-4147-A177-3AD203B41FA5}">
                      <a16:colId xmlns:a16="http://schemas.microsoft.com/office/drawing/2014/main" val="2140774530"/>
                    </a:ext>
                  </a:extLst>
                </a:gridCol>
                <a:gridCol w="6520873">
                  <a:extLst>
                    <a:ext uri="{9D8B030D-6E8A-4147-A177-3AD203B41FA5}">
                      <a16:colId xmlns:a16="http://schemas.microsoft.com/office/drawing/2014/main" val="620241320"/>
                    </a:ext>
                  </a:extLst>
                </a:gridCol>
                <a:gridCol w="3026201">
                  <a:extLst>
                    <a:ext uri="{9D8B030D-6E8A-4147-A177-3AD203B41FA5}">
                      <a16:colId xmlns:a16="http://schemas.microsoft.com/office/drawing/2014/main" val="750802423"/>
                    </a:ext>
                  </a:extLst>
                </a:gridCol>
              </a:tblGrid>
              <a:tr h="370840">
                <a:tc>
                  <a:txBody>
                    <a:bodyPr/>
                    <a:lstStyle/>
                    <a:p>
                      <a:r>
                        <a:rPr lang="en-US" dirty="0"/>
                        <a:t>01</a:t>
                      </a:r>
                    </a:p>
                  </a:txBody>
                  <a:tcPr>
                    <a:lnB w="6350" cap="flat" cmpd="sng" algn="ctr">
                      <a:solidFill>
                        <a:srgbClr val="243A5E"/>
                      </a:solidFill>
                      <a:prstDash val="solid"/>
                      <a:round/>
                      <a:headEnd type="none" w="med" len="med"/>
                      <a:tailEnd type="none" w="med" len="med"/>
                    </a:lnB>
                  </a:tcPr>
                </a:tc>
                <a:tc>
                  <a:txBody>
                    <a:bodyPr/>
                    <a:lstStyle/>
                    <a:p>
                      <a:r>
                        <a:rPr lang="en-US" dirty="0"/>
                        <a:t>Welcome and Intros</a:t>
                      </a:r>
                    </a:p>
                  </a:txBody>
                  <a:tcPr>
                    <a:lnB w="6350" cap="flat" cmpd="sng" algn="ctr">
                      <a:solidFill>
                        <a:srgbClr val="243A5E"/>
                      </a:solidFill>
                      <a:prstDash val="solid"/>
                      <a:round/>
                      <a:headEnd type="none" w="med" len="med"/>
                      <a:tailEnd type="none" w="med" len="med"/>
                    </a:lnB>
                  </a:tcPr>
                </a:tc>
                <a:tc>
                  <a:txBody>
                    <a:bodyPr/>
                    <a:lstStyle/>
                    <a:p>
                      <a:endParaRPr lang="en-US" dirty="0"/>
                    </a:p>
                  </a:txBody>
                  <a:tcPr>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3977437825"/>
                  </a:ext>
                </a:extLst>
              </a:tr>
              <a:tr h="370840">
                <a:tc>
                  <a:txBody>
                    <a:bodyPr/>
                    <a:lstStyle/>
                    <a:p>
                      <a:r>
                        <a:rPr lang="en-US" dirty="0"/>
                        <a:t>02</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Case Study: Microsoft MVP Summit</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135882868"/>
                  </a:ext>
                </a:extLst>
              </a:tr>
              <a:tr h="370840">
                <a:tc>
                  <a:txBody>
                    <a:bodyPr/>
                    <a:lstStyle/>
                    <a:p>
                      <a:r>
                        <a:rPr lang="en-US" dirty="0"/>
                        <a:t>03</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Digital Event Key Learnings</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3483942688"/>
                  </a:ext>
                </a:extLst>
              </a:tr>
              <a:tr h="272501">
                <a:tc>
                  <a:txBody>
                    <a:bodyPr/>
                    <a:lstStyle/>
                    <a:p>
                      <a:r>
                        <a:rPr lang="en-US" dirty="0"/>
                        <a:t>04</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Virtual Conference Level Set</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2556761136"/>
                  </a:ext>
                </a:extLst>
              </a:tr>
              <a:tr h="272501">
                <a:tc>
                  <a:txBody>
                    <a:bodyPr/>
                    <a:lstStyle/>
                    <a:p>
                      <a:r>
                        <a:rPr lang="en-US" dirty="0"/>
                        <a:t>05</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Virtual Conference Components</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4280189692"/>
                  </a:ext>
                </a:extLst>
              </a:tr>
              <a:tr h="272501">
                <a:tc>
                  <a:txBody>
                    <a:bodyPr/>
                    <a:lstStyle/>
                    <a:p>
                      <a:r>
                        <a:rPr lang="en-US" dirty="0"/>
                        <a:t>06</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Hands-On Exercises</a:t>
                      </a:r>
                    </a:p>
                    <a:p>
                      <a:endParaRPr lang="en-US" dirty="0"/>
                    </a:p>
                    <a:p>
                      <a:endParaRPr lang="en-US" dirty="0"/>
                    </a:p>
                    <a:p>
                      <a:endParaRPr lang="en-US" dirty="0"/>
                    </a:p>
                    <a:p>
                      <a:endParaRPr lang="en-US" dirty="0"/>
                    </a:p>
                    <a:p>
                      <a:endParaRPr lang="en-US" dirty="0"/>
                    </a:p>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1191406496"/>
                  </a:ext>
                </a:extLst>
              </a:tr>
              <a:tr h="272501">
                <a:tc>
                  <a:txBody>
                    <a:bodyPr/>
                    <a:lstStyle/>
                    <a:p>
                      <a:r>
                        <a:rPr lang="en-US" dirty="0"/>
                        <a:t>07</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Digital Event Toolkit</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1065998079"/>
                  </a:ext>
                </a:extLst>
              </a:tr>
              <a:tr h="272501">
                <a:tc>
                  <a:txBody>
                    <a:bodyPr/>
                    <a:lstStyle/>
                    <a:p>
                      <a:r>
                        <a:rPr lang="en-US" dirty="0"/>
                        <a:t>07</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r>
                        <a:rPr lang="en-US" dirty="0"/>
                        <a:t>Q&amp;A / Discussion / Next Steps</a:t>
                      </a:r>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tc>
                  <a:txBody>
                    <a:bodyPr/>
                    <a:lstStyle/>
                    <a:p>
                      <a:endParaRPr lang="en-US" dirty="0"/>
                    </a:p>
                  </a:txBody>
                  <a:tcP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tcPr>
                </a:tc>
                <a:extLst>
                  <a:ext uri="{0D108BD9-81ED-4DB2-BD59-A6C34878D82A}">
                    <a16:rowId xmlns:a16="http://schemas.microsoft.com/office/drawing/2014/main" val="1987984396"/>
                  </a:ext>
                </a:extLst>
              </a:tr>
            </a:tbl>
          </a:graphicData>
        </a:graphic>
      </p:graphicFrame>
      <p:graphicFrame>
        <p:nvGraphicFramePr>
          <p:cNvPr id="3" name="Table 6">
            <a:extLst>
              <a:ext uri="{FF2B5EF4-FFF2-40B4-BE49-F238E27FC236}">
                <a16:creationId xmlns:a16="http://schemas.microsoft.com/office/drawing/2014/main" id="{E5129F9A-E891-4B94-85F8-45FBD80010E8}"/>
              </a:ext>
            </a:extLst>
          </p:cNvPr>
          <p:cNvGraphicFramePr>
            <a:graphicFrameLocks noGrp="1"/>
          </p:cNvGraphicFramePr>
          <p:nvPr>
            <p:extLst>
              <p:ext uri="{D42A27DB-BD31-4B8C-83A1-F6EECF244321}">
                <p14:modId xmlns:p14="http://schemas.microsoft.com/office/powerpoint/2010/main" val="3568369988"/>
              </p:ext>
            </p:extLst>
          </p:nvPr>
        </p:nvGraphicFramePr>
        <p:xfrm>
          <a:off x="2586182" y="4015276"/>
          <a:ext cx="9017555" cy="1798320"/>
        </p:xfrm>
        <a:graphic>
          <a:graphicData uri="http://schemas.openxmlformats.org/drawingml/2006/table">
            <a:tbl>
              <a:tblPr firstRow="1" bandRow="1">
                <a:tableStyleId>{2D5ABB26-0587-4C30-8999-92F81FD0307C}</a:tableStyleId>
              </a:tblPr>
              <a:tblGrid>
                <a:gridCol w="3721257">
                  <a:extLst>
                    <a:ext uri="{9D8B030D-6E8A-4147-A177-3AD203B41FA5}">
                      <a16:colId xmlns:a16="http://schemas.microsoft.com/office/drawing/2014/main" val="2140774530"/>
                    </a:ext>
                  </a:extLst>
                </a:gridCol>
                <a:gridCol w="5296298">
                  <a:extLst>
                    <a:ext uri="{9D8B030D-6E8A-4147-A177-3AD203B41FA5}">
                      <a16:colId xmlns:a16="http://schemas.microsoft.com/office/drawing/2014/main" val="62024132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00 – Microsoft Teams Intro</a:t>
                      </a:r>
                    </a:p>
                    <a:p>
                      <a:r>
                        <a:rPr lang="en-US" sz="1600" dirty="0"/>
                        <a:t>01 – Lab Environment Setup</a:t>
                      </a:r>
                    </a:p>
                    <a:p>
                      <a:r>
                        <a:rPr lang="en-US" sz="1600" dirty="0"/>
                        <a:t>02 – Lab Notebook Access</a:t>
                      </a:r>
                    </a:p>
                    <a:p>
                      <a:r>
                        <a:rPr lang="en-US" sz="1600" dirty="0"/>
                        <a:t>03 – Microsoft Lists</a:t>
                      </a:r>
                    </a:p>
                    <a:p>
                      <a:r>
                        <a:rPr lang="en-US" sz="1600" dirty="0"/>
                        <a:t>04 – Event Registration w/Forms</a:t>
                      </a:r>
                    </a:p>
                    <a:p>
                      <a:r>
                        <a:rPr lang="en-US" sz="1600" dirty="0"/>
                        <a:t>05 – Event Team and SharePoint Site</a:t>
                      </a:r>
                    </a:p>
                  </a:txBody>
                  <a:tcP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06 – Conference Topic Proposals</a:t>
                      </a:r>
                    </a:p>
                    <a:p>
                      <a:r>
                        <a:rPr lang="en-US" sz="1600" dirty="0"/>
                        <a:t>07 – Event Planning in Microsoft Planner</a:t>
                      </a:r>
                    </a:p>
                    <a:p>
                      <a:r>
                        <a:rPr lang="en-US" sz="1600" dirty="0"/>
                        <a:t>08 – Scheduling a Channel Meeting for Breakouts</a:t>
                      </a:r>
                    </a:p>
                    <a:p>
                      <a:r>
                        <a:rPr lang="en-US" sz="1600" dirty="0"/>
                        <a:t>09 – Scheduling a Teams Live Event for Keynotes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10 – Scheduling a Yammer Live Event for Keynotes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11 – Teams Webinar Demos</a:t>
                      </a:r>
                    </a:p>
                    <a:p>
                      <a:endParaRPr lang="en-US" sz="1600" dirty="0"/>
                    </a:p>
                  </a:txBody>
                  <a:tcP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7437825"/>
                  </a:ext>
                </a:extLst>
              </a:tr>
            </a:tbl>
          </a:graphicData>
        </a:graphic>
      </p:graphicFrame>
    </p:spTree>
    <p:extLst>
      <p:ext uri="{BB962C8B-B14F-4D97-AF65-F5344CB8AC3E}">
        <p14:creationId xmlns:p14="http://schemas.microsoft.com/office/powerpoint/2010/main" val="81054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368" y="2347913"/>
            <a:ext cx="3631312" cy="1709737"/>
          </a:xfrm>
        </p:spPr>
        <p:txBody>
          <a:bodyPr wrap="square" anchor="ctr">
            <a:normAutofit/>
          </a:bodyPr>
          <a:lstStyle/>
          <a:p>
            <a:br>
              <a:rPr lang="en-US" sz="2800" dirty="0"/>
            </a:br>
            <a:r>
              <a:rPr lang="en-US" sz="2800" dirty="0"/>
              <a:t>Digital Event and Virtual Conferences</a:t>
            </a:r>
            <a:br>
              <a:rPr lang="en-US" sz="2800" dirty="0"/>
            </a:br>
            <a:endParaRPr lang="en-US" sz="2800" dirty="0"/>
          </a:p>
        </p:txBody>
      </p:sp>
      <p:sp>
        <p:nvSpPr>
          <p:cNvPr id="7" name="Text Placeholder 6">
            <a:extLst>
              <a:ext uri="{FF2B5EF4-FFF2-40B4-BE49-F238E27FC236}">
                <a16:creationId xmlns:a16="http://schemas.microsoft.com/office/drawing/2014/main" id="{F74D544A-13DE-4DBA-8FCD-7A6B446AD654}"/>
              </a:ext>
            </a:extLst>
          </p:cNvPr>
          <p:cNvSpPr>
            <a:spLocks noGrp="1"/>
          </p:cNvSpPr>
          <p:nvPr>
            <p:ph type="body" sz="quarter" idx="10"/>
          </p:nvPr>
        </p:nvSpPr>
        <p:spPr>
          <a:xfrm>
            <a:off x="352368" y="4692313"/>
            <a:ext cx="3631311" cy="430887"/>
          </a:xfrm>
        </p:spPr>
        <p:txBody>
          <a:bodyPr/>
          <a:lstStyle/>
          <a:p>
            <a:endParaRPr lang="en-US" dirty="0">
              <a:solidFill>
                <a:schemeClr val="bg1"/>
              </a:solidFill>
            </a:endParaRPr>
          </a:p>
        </p:txBody>
      </p:sp>
      <p:pic>
        <p:nvPicPr>
          <p:cNvPr id="9" name="Picture 8" descr="A person sitting at a desk&#10;&#10;Description automatically generated">
            <a:extLst>
              <a:ext uri="{FF2B5EF4-FFF2-40B4-BE49-F238E27FC236}">
                <a16:creationId xmlns:a16="http://schemas.microsoft.com/office/drawing/2014/main" id="{BFE622E5-9C45-46E6-AF57-F0B333E113A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4269735" y="0"/>
            <a:ext cx="7877174" cy="6858000"/>
          </a:xfrm>
          <a:prstGeom prst="rect">
            <a:avLst/>
          </a:prstGeom>
        </p:spPr>
      </p:pic>
    </p:spTree>
    <p:custDataLst>
      <p:tags r:id="rId1"/>
    </p:custDataLst>
    <p:extLst>
      <p:ext uri="{BB962C8B-B14F-4D97-AF65-F5344CB8AC3E}">
        <p14:creationId xmlns:p14="http://schemas.microsoft.com/office/powerpoint/2010/main" val="24802660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276719-DB23-45DD-86DB-59A4DD85FFE6}"/>
              </a:ext>
              <a:ext uri="{C183D7F6-B498-43B3-948B-1728B52AA6E4}">
                <adec:decorative xmlns:adec="http://schemas.microsoft.com/office/drawing/2017/decorative" val="1"/>
              </a:ext>
            </a:extLst>
          </p:cNvPr>
          <p:cNvSpPr/>
          <p:nvPr/>
        </p:nvSpPr>
        <p:spPr bwMode="auto">
          <a:xfrm>
            <a:off x="8161200" y="1620982"/>
            <a:ext cx="3068217" cy="5237018"/>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06265B8E-1C81-4B79-B301-C7CA39118647}"/>
              </a:ext>
              <a:ext uri="{C183D7F6-B498-43B3-948B-1728B52AA6E4}">
                <adec:decorative xmlns:adec="http://schemas.microsoft.com/office/drawing/2017/decorative" val="1"/>
              </a:ext>
            </a:extLst>
          </p:cNvPr>
          <p:cNvCxnSpPr>
            <a:cxnSpLocks/>
          </p:cNvCxnSpPr>
          <p:nvPr/>
        </p:nvCxnSpPr>
        <p:spPr>
          <a:xfrm>
            <a:off x="937404" y="4384586"/>
            <a:ext cx="10288438" cy="0"/>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8AC69CD-B7DF-428E-A71D-39A31F4B0E01}"/>
              </a:ext>
              <a:ext uri="{C183D7F6-B498-43B3-948B-1728B52AA6E4}">
                <adec:decorative xmlns:adec="http://schemas.microsoft.com/office/drawing/2017/decorative" val="1"/>
              </a:ext>
            </a:extLst>
          </p:cNvPr>
          <p:cNvGrpSpPr/>
          <p:nvPr/>
        </p:nvGrpSpPr>
        <p:grpSpPr>
          <a:xfrm>
            <a:off x="1907853" y="2391890"/>
            <a:ext cx="1505986" cy="1505986"/>
            <a:chOff x="1937474" y="2045431"/>
            <a:chExt cx="1505986" cy="1505986"/>
          </a:xfrm>
        </p:grpSpPr>
        <p:sp>
          <p:nvSpPr>
            <p:cNvPr id="5" name="Oval 4">
              <a:extLst>
                <a:ext uri="{FF2B5EF4-FFF2-40B4-BE49-F238E27FC236}">
                  <a16:creationId xmlns:a16="http://schemas.microsoft.com/office/drawing/2014/main" id="{1CAC02CF-4969-4A38-BAA8-79808CEE0DE2}"/>
                </a:ext>
                <a:ext uri="{C183D7F6-B498-43B3-948B-1728B52AA6E4}">
                  <adec:decorative xmlns:adec="http://schemas.microsoft.com/office/drawing/2017/decorative" val="1"/>
                </a:ext>
              </a:extLst>
            </p:cNvPr>
            <p:cNvSpPr/>
            <p:nvPr/>
          </p:nvSpPr>
          <p:spPr bwMode="auto">
            <a:xfrm>
              <a:off x="1937474" y="204543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Call center">
              <a:extLst>
                <a:ext uri="{FF2B5EF4-FFF2-40B4-BE49-F238E27FC236}">
                  <a16:creationId xmlns:a16="http://schemas.microsoft.com/office/drawing/2014/main" id="{DFB840C5-3FC6-4066-9BBA-6950D4121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093" y="2468050"/>
              <a:ext cx="660749" cy="660749"/>
            </a:xfrm>
            <a:prstGeom prst="rect">
              <a:avLst/>
            </a:prstGeom>
          </p:spPr>
        </p:pic>
      </p:grpSp>
      <p:grpSp>
        <p:nvGrpSpPr>
          <p:cNvPr id="38" name="Group 37">
            <a:extLst>
              <a:ext uri="{FF2B5EF4-FFF2-40B4-BE49-F238E27FC236}">
                <a16:creationId xmlns:a16="http://schemas.microsoft.com/office/drawing/2014/main" id="{964CE2CB-0958-44FB-BB84-526B7DCFA713}"/>
              </a:ext>
              <a:ext uri="{C183D7F6-B498-43B3-948B-1728B52AA6E4}">
                <adec:decorative xmlns:adec="http://schemas.microsoft.com/office/drawing/2017/decorative" val="1"/>
              </a:ext>
            </a:extLst>
          </p:cNvPr>
          <p:cNvGrpSpPr/>
          <p:nvPr/>
        </p:nvGrpSpPr>
        <p:grpSpPr>
          <a:xfrm>
            <a:off x="8852941" y="2391890"/>
            <a:ext cx="1505986" cy="1505986"/>
            <a:chOff x="9210788" y="2045431"/>
            <a:chExt cx="1505986" cy="1505986"/>
          </a:xfrm>
        </p:grpSpPr>
        <p:sp>
          <p:nvSpPr>
            <p:cNvPr id="9" name="Oval 8">
              <a:extLst>
                <a:ext uri="{FF2B5EF4-FFF2-40B4-BE49-F238E27FC236}">
                  <a16:creationId xmlns:a16="http://schemas.microsoft.com/office/drawing/2014/main" id="{F9C917A8-6D22-4748-9D31-E7337A1639D2}"/>
                </a:ext>
                <a:ext uri="{C183D7F6-B498-43B3-948B-1728B52AA6E4}">
                  <adec:decorative xmlns:adec="http://schemas.microsoft.com/office/drawing/2017/decorative" val="1"/>
                </a:ext>
              </a:extLst>
            </p:cNvPr>
            <p:cNvSpPr/>
            <p:nvPr/>
          </p:nvSpPr>
          <p:spPr bwMode="auto">
            <a:xfrm>
              <a:off x="9210788" y="204543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descr="Group of people">
              <a:extLst>
                <a:ext uri="{FF2B5EF4-FFF2-40B4-BE49-F238E27FC236}">
                  <a16:creationId xmlns:a16="http://schemas.microsoft.com/office/drawing/2014/main" id="{920CD1D4-602B-41AE-801A-4889EA558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8285" y="2412928"/>
              <a:ext cx="770993" cy="770993"/>
            </a:xfrm>
            <a:prstGeom prst="rect">
              <a:avLst/>
            </a:prstGeom>
          </p:spPr>
        </p:pic>
      </p:grpSp>
      <p:grpSp>
        <p:nvGrpSpPr>
          <p:cNvPr id="37" name="Group 36">
            <a:extLst>
              <a:ext uri="{FF2B5EF4-FFF2-40B4-BE49-F238E27FC236}">
                <a16:creationId xmlns:a16="http://schemas.microsoft.com/office/drawing/2014/main" id="{12D04648-542A-4265-A951-07B5BB4704F2}"/>
              </a:ext>
              <a:ext uri="{C183D7F6-B498-43B3-948B-1728B52AA6E4}">
                <adec:decorative xmlns:adec="http://schemas.microsoft.com/office/drawing/2017/decorative" val="1"/>
              </a:ext>
            </a:extLst>
          </p:cNvPr>
          <p:cNvGrpSpPr/>
          <p:nvPr/>
        </p:nvGrpSpPr>
        <p:grpSpPr>
          <a:xfrm>
            <a:off x="5321692" y="2391890"/>
            <a:ext cx="1548614" cy="1470182"/>
            <a:chOff x="5391739" y="2045431"/>
            <a:chExt cx="1548614" cy="1470182"/>
          </a:xfrm>
        </p:grpSpPr>
        <p:sp>
          <p:nvSpPr>
            <p:cNvPr id="7" name="Oval 6">
              <a:extLst>
                <a:ext uri="{FF2B5EF4-FFF2-40B4-BE49-F238E27FC236}">
                  <a16:creationId xmlns:a16="http://schemas.microsoft.com/office/drawing/2014/main" id="{B0D70A0D-C7F3-4336-B426-2724E64A136E}"/>
                </a:ext>
                <a:ext uri="{C183D7F6-B498-43B3-948B-1728B52AA6E4}">
                  <adec:decorative xmlns:adec="http://schemas.microsoft.com/office/drawing/2017/decorative" val="1"/>
                </a:ext>
              </a:extLst>
            </p:cNvPr>
            <p:cNvSpPr/>
            <p:nvPr/>
          </p:nvSpPr>
          <p:spPr bwMode="auto">
            <a:xfrm>
              <a:off x="5391739" y="2045431"/>
              <a:ext cx="1548614" cy="147018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Users">
              <a:extLst>
                <a:ext uri="{FF2B5EF4-FFF2-40B4-BE49-F238E27FC236}">
                  <a16:creationId xmlns:a16="http://schemas.microsoft.com/office/drawing/2014/main" id="{6F251174-71CE-46B6-B5A9-ECF92EBBBB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8846" y="2323322"/>
              <a:ext cx="914400" cy="914400"/>
            </a:xfrm>
            <a:prstGeom prst="rect">
              <a:avLst/>
            </a:prstGeom>
          </p:spPr>
        </p:pic>
      </p:grpSp>
      <p:sp>
        <p:nvSpPr>
          <p:cNvPr id="32" name="Rectangle 31">
            <a:extLst>
              <a:ext uri="{FF2B5EF4-FFF2-40B4-BE49-F238E27FC236}">
                <a16:creationId xmlns:a16="http://schemas.microsoft.com/office/drawing/2014/main" id="{8F01927E-119F-4B53-842B-7007AEB124A7}"/>
              </a:ext>
            </a:extLst>
          </p:cNvPr>
          <p:cNvSpPr/>
          <p:nvPr/>
        </p:nvSpPr>
        <p:spPr>
          <a:xfrm>
            <a:off x="1045708" y="4652594"/>
            <a:ext cx="2669723"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1:1 Meetings and Calls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0091FF6D-7886-4390-973C-2D851422D091}"/>
              </a:ext>
            </a:extLst>
          </p:cNvPr>
          <p:cNvSpPr/>
          <p:nvPr/>
        </p:nvSpPr>
        <p:spPr>
          <a:xfrm>
            <a:off x="4761139" y="4714122"/>
            <a:ext cx="2669723"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Interactive Group Meetings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689B663-CF42-4CDE-ABC6-E06DCD736CBB}"/>
              </a:ext>
            </a:extLst>
          </p:cNvPr>
          <p:cNvSpPr/>
          <p:nvPr/>
        </p:nvSpPr>
        <p:spPr>
          <a:xfrm>
            <a:off x="8157625" y="4735894"/>
            <a:ext cx="3068217"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Virtual Events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40" name="Graphic 39" descr="Caret Left">
            <a:extLst>
              <a:ext uri="{FF2B5EF4-FFF2-40B4-BE49-F238E27FC236}">
                <a16:creationId xmlns:a16="http://schemas.microsoft.com/office/drawing/2014/main" id="{B5D4A9F7-B4C5-4823-9C0D-C9C4D090CD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0832" y="3920287"/>
            <a:ext cx="914400" cy="914400"/>
          </a:xfrm>
          <a:prstGeom prst="rect">
            <a:avLst/>
          </a:prstGeom>
        </p:spPr>
      </p:pic>
      <p:pic>
        <p:nvPicPr>
          <p:cNvPr id="42" name="Graphic 41" descr="Caret Right">
            <a:extLst>
              <a:ext uri="{FF2B5EF4-FFF2-40B4-BE49-F238E27FC236}">
                <a16:creationId xmlns:a16="http://schemas.microsoft.com/office/drawing/2014/main" id="{68AE56D1-FC8A-4017-93F4-A35C7B87B3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55126" y="3928300"/>
            <a:ext cx="914400" cy="914400"/>
          </a:xfrm>
          <a:prstGeom prst="rect">
            <a:avLst/>
          </a:prstGeom>
        </p:spPr>
      </p:pic>
      <p:pic>
        <p:nvPicPr>
          <p:cNvPr id="44" name="Graphic 43" descr="Caret Left">
            <a:extLst>
              <a:ext uri="{FF2B5EF4-FFF2-40B4-BE49-F238E27FC236}">
                <a16:creationId xmlns:a16="http://schemas.microsoft.com/office/drawing/2014/main" id="{F3D2B7B2-3B1E-4A3F-BD3A-D9DBC6A1A6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56720" y="3919341"/>
            <a:ext cx="914400" cy="914400"/>
          </a:xfrm>
          <a:prstGeom prst="rect">
            <a:avLst/>
          </a:prstGeom>
        </p:spPr>
      </p:pic>
      <p:pic>
        <p:nvPicPr>
          <p:cNvPr id="46" name="Graphic 45" descr="Caret Right">
            <a:extLst>
              <a:ext uri="{FF2B5EF4-FFF2-40B4-BE49-F238E27FC236}">
                <a16:creationId xmlns:a16="http://schemas.microsoft.com/office/drawing/2014/main" id="{23804FEB-FA04-4871-AAF0-CDD0178A36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22537" y="3938712"/>
            <a:ext cx="914400" cy="914400"/>
          </a:xfrm>
          <a:prstGeom prst="rect">
            <a:avLst/>
          </a:prstGeom>
        </p:spPr>
      </p:pic>
      <p:sp>
        <p:nvSpPr>
          <p:cNvPr id="6" name="Title 5">
            <a:extLst>
              <a:ext uri="{FF2B5EF4-FFF2-40B4-BE49-F238E27FC236}">
                <a16:creationId xmlns:a16="http://schemas.microsoft.com/office/drawing/2014/main" id="{911FC3E8-0C58-4F97-A4CC-52636D8E91A4}"/>
              </a:ext>
            </a:extLst>
          </p:cNvPr>
          <p:cNvSpPr>
            <a:spLocks noGrp="1"/>
          </p:cNvSpPr>
          <p:nvPr>
            <p:ph type="title"/>
          </p:nvPr>
        </p:nvSpPr>
        <p:spPr/>
        <p:txBody>
          <a:bodyPr/>
          <a:lstStyle/>
          <a:p>
            <a:r>
              <a:rPr lang="en-US" noProof="0" dirty="0"/>
              <a:t>What is a Digital Event?</a:t>
            </a:r>
            <a:endParaRPr lang="en-US" dirty="0"/>
          </a:p>
        </p:txBody>
      </p:sp>
      <p:sp>
        <p:nvSpPr>
          <p:cNvPr id="8" name="TextBox 7">
            <a:extLst>
              <a:ext uri="{FF2B5EF4-FFF2-40B4-BE49-F238E27FC236}">
                <a16:creationId xmlns:a16="http://schemas.microsoft.com/office/drawing/2014/main" id="{6FB71783-B0E0-4A64-9952-124A5E462835}"/>
              </a:ext>
            </a:extLst>
          </p:cNvPr>
          <p:cNvSpPr txBox="1"/>
          <p:nvPr/>
        </p:nvSpPr>
        <p:spPr>
          <a:xfrm>
            <a:off x="8519221" y="5578470"/>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Webinar</a:t>
            </a:r>
            <a:endPar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808A9E0-9E64-45A4-AF1D-7C6E83550FEA}"/>
              </a:ext>
            </a:extLst>
          </p:cNvPr>
          <p:cNvSpPr txBox="1"/>
          <p:nvPr/>
        </p:nvSpPr>
        <p:spPr>
          <a:xfrm>
            <a:off x="8526265" y="5179441"/>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Townhall</a:t>
            </a:r>
            <a:endPar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0E9177C4-AAD8-4258-833E-1886ECA083FA}"/>
              </a:ext>
            </a:extLst>
          </p:cNvPr>
          <p:cNvSpPr txBox="1"/>
          <p:nvPr/>
        </p:nvSpPr>
        <p:spPr>
          <a:xfrm>
            <a:off x="8519221" y="5940498"/>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Broadcast</a:t>
            </a:r>
          </a:p>
        </p:txBody>
      </p:sp>
      <p:sp>
        <p:nvSpPr>
          <p:cNvPr id="12" name="TextBox 11">
            <a:extLst>
              <a:ext uri="{FF2B5EF4-FFF2-40B4-BE49-F238E27FC236}">
                <a16:creationId xmlns:a16="http://schemas.microsoft.com/office/drawing/2014/main" id="{661CCC9A-8AC3-48D0-8D92-AE5DF9225D0A}"/>
              </a:ext>
            </a:extLst>
          </p:cNvPr>
          <p:cNvSpPr txBox="1"/>
          <p:nvPr/>
        </p:nvSpPr>
        <p:spPr>
          <a:xfrm>
            <a:off x="8519221" y="6296618"/>
            <a:ext cx="2336794"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a:rPr>
              <a:t>Conference</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90054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0"/>
                                  </p:stCondLst>
                                  <p:childTnLst>
                                    <p:animMotion origin="layout" path="M -2.29167E-6 1.48148E-6 L -2.29167E-6 0.01898 " pathEditMode="relative" rAng="0" ptsTypes="AA">
                                      <p:cBhvr>
                                        <p:cTn id="9" dur="500" spd="-100000" fill="hold"/>
                                        <p:tgtEl>
                                          <p:spTgt spid="3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grpId="1" nodeType="withEffect">
                                  <p:stCondLst>
                                    <p:cond delay="0"/>
                                  </p:stCondLst>
                                  <p:childTnLst>
                                    <p:animMotion origin="layout" path="M 0 -4.81481E-6 L 0 0.01899 " pathEditMode="relative" rAng="0" ptsTypes="AA">
                                      <p:cBhvr>
                                        <p:cTn id="14" dur="500" spd="-100000" fill="hold"/>
                                        <p:tgtEl>
                                          <p:spTgt spid="33"/>
                                        </p:tgtEl>
                                        <p:attrNameLst>
                                          <p:attrName>ppt_x</p:attrName>
                                          <p:attrName>ppt_y</p:attrName>
                                        </p:attrNameLst>
                                      </p:cBhvr>
                                      <p:rCtr x="0" y="949"/>
                                    </p:animMotion>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0"/>
                                  </p:stCondLst>
                                  <p:childTnLst>
                                    <p:animMotion origin="layout" path="M -1.875E-6 4.44444E-6 L -1.875E-6 0.01898 " pathEditMode="relative" rAng="0" ptsTypes="AA">
                                      <p:cBhvr>
                                        <p:cTn id="19" dur="500" spd="-100000" fill="hold"/>
                                        <p:tgtEl>
                                          <p:spTgt spid="34"/>
                                        </p:tgtEl>
                                        <p:attrNameLst>
                                          <p:attrName>ppt_x</p:attrName>
                                          <p:attrName>ppt_y</p:attrName>
                                        </p:attrNameLst>
                                      </p:cBhvr>
                                      <p:rCtr x="0" y="949"/>
                                    </p:animMotion>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2" grpId="0"/>
      <p:bldP spid="32" grpId="1"/>
      <p:bldP spid="33" grpId="0"/>
      <p:bldP spid="33" grpId="1"/>
      <p:bldP spid="34" grpId="0"/>
      <p:bldP spid="34" grpId="1"/>
      <p:bldP spid="8"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276719-DB23-45DD-86DB-59A4DD85FFE6}"/>
              </a:ext>
              <a:ext uri="{C183D7F6-B498-43B3-948B-1728B52AA6E4}">
                <adec:decorative xmlns:adec="http://schemas.microsoft.com/office/drawing/2017/decorative" val="1"/>
              </a:ext>
            </a:extLst>
          </p:cNvPr>
          <p:cNvSpPr/>
          <p:nvPr/>
        </p:nvSpPr>
        <p:spPr bwMode="auto">
          <a:xfrm>
            <a:off x="427384" y="4450874"/>
            <a:ext cx="11390242" cy="2184298"/>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F52EA00C-2860-4783-99CD-B28770941823}"/>
              </a:ext>
            </a:extLst>
          </p:cNvPr>
          <p:cNvSpPr/>
          <p:nvPr/>
        </p:nvSpPr>
        <p:spPr bwMode="auto">
          <a:xfrm>
            <a:off x="8822068" y="4545874"/>
            <a:ext cx="2799513" cy="1999470"/>
          </a:xfrm>
          <a:prstGeom prst="rect">
            <a:avLst/>
          </a:prstGeom>
          <a:solidFill>
            <a:srgbClr val="C3C3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64E104F-0D68-45A9-9631-F0ECCC3779DD}"/>
              </a:ext>
            </a:extLst>
          </p:cNvPr>
          <p:cNvSpPr/>
          <p:nvPr/>
        </p:nvSpPr>
        <p:spPr bwMode="auto">
          <a:xfrm>
            <a:off x="5329646" y="3920228"/>
            <a:ext cx="1358537" cy="4119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06265B8E-1C81-4B79-B301-C7CA39118647}"/>
              </a:ext>
              <a:ext uri="{C183D7F6-B498-43B3-948B-1728B52AA6E4}">
                <adec:decorative xmlns:adec="http://schemas.microsoft.com/office/drawing/2017/decorative" val="1"/>
              </a:ext>
            </a:extLst>
          </p:cNvPr>
          <p:cNvCxnSpPr>
            <a:cxnSpLocks/>
          </p:cNvCxnSpPr>
          <p:nvPr/>
        </p:nvCxnSpPr>
        <p:spPr>
          <a:xfrm>
            <a:off x="854279" y="3282479"/>
            <a:ext cx="10288438" cy="0"/>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8AC69CD-B7DF-428E-A71D-39A31F4B0E01}"/>
              </a:ext>
              <a:ext uri="{C183D7F6-B498-43B3-948B-1728B52AA6E4}">
                <adec:decorative xmlns:adec="http://schemas.microsoft.com/office/drawing/2017/decorative" val="1"/>
              </a:ext>
            </a:extLst>
          </p:cNvPr>
          <p:cNvGrpSpPr/>
          <p:nvPr/>
        </p:nvGrpSpPr>
        <p:grpSpPr>
          <a:xfrm>
            <a:off x="1824728" y="1289783"/>
            <a:ext cx="1505986" cy="1505986"/>
            <a:chOff x="1937474" y="2045431"/>
            <a:chExt cx="1505986" cy="1505986"/>
          </a:xfrm>
        </p:grpSpPr>
        <p:sp>
          <p:nvSpPr>
            <p:cNvPr id="5" name="Oval 4">
              <a:extLst>
                <a:ext uri="{FF2B5EF4-FFF2-40B4-BE49-F238E27FC236}">
                  <a16:creationId xmlns:a16="http://schemas.microsoft.com/office/drawing/2014/main" id="{1CAC02CF-4969-4A38-BAA8-79808CEE0DE2}"/>
                </a:ext>
                <a:ext uri="{C183D7F6-B498-43B3-948B-1728B52AA6E4}">
                  <adec:decorative xmlns:adec="http://schemas.microsoft.com/office/drawing/2017/decorative" val="1"/>
                </a:ext>
              </a:extLst>
            </p:cNvPr>
            <p:cNvSpPr/>
            <p:nvPr/>
          </p:nvSpPr>
          <p:spPr bwMode="auto">
            <a:xfrm>
              <a:off x="1937474" y="204543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Call center">
              <a:extLst>
                <a:ext uri="{FF2B5EF4-FFF2-40B4-BE49-F238E27FC236}">
                  <a16:creationId xmlns:a16="http://schemas.microsoft.com/office/drawing/2014/main" id="{DFB840C5-3FC6-4066-9BBA-6950D4121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0093" y="2468050"/>
              <a:ext cx="660749" cy="660749"/>
            </a:xfrm>
            <a:prstGeom prst="rect">
              <a:avLst/>
            </a:prstGeom>
          </p:spPr>
        </p:pic>
      </p:grpSp>
      <p:grpSp>
        <p:nvGrpSpPr>
          <p:cNvPr id="38" name="Group 37">
            <a:extLst>
              <a:ext uri="{FF2B5EF4-FFF2-40B4-BE49-F238E27FC236}">
                <a16:creationId xmlns:a16="http://schemas.microsoft.com/office/drawing/2014/main" id="{964CE2CB-0958-44FB-BB84-526B7DCFA713}"/>
              </a:ext>
              <a:ext uri="{C183D7F6-B498-43B3-948B-1728B52AA6E4}">
                <adec:decorative xmlns:adec="http://schemas.microsoft.com/office/drawing/2017/decorative" val="1"/>
              </a:ext>
            </a:extLst>
          </p:cNvPr>
          <p:cNvGrpSpPr/>
          <p:nvPr/>
        </p:nvGrpSpPr>
        <p:grpSpPr>
          <a:xfrm>
            <a:off x="8769816" y="1289783"/>
            <a:ext cx="1505986" cy="1505986"/>
            <a:chOff x="9210788" y="2045431"/>
            <a:chExt cx="1505986" cy="1505986"/>
          </a:xfrm>
        </p:grpSpPr>
        <p:sp>
          <p:nvSpPr>
            <p:cNvPr id="9" name="Oval 8">
              <a:extLst>
                <a:ext uri="{FF2B5EF4-FFF2-40B4-BE49-F238E27FC236}">
                  <a16:creationId xmlns:a16="http://schemas.microsoft.com/office/drawing/2014/main" id="{F9C917A8-6D22-4748-9D31-E7337A1639D2}"/>
                </a:ext>
                <a:ext uri="{C183D7F6-B498-43B3-948B-1728B52AA6E4}">
                  <adec:decorative xmlns:adec="http://schemas.microsoft.com/office/drawing/2017/decorative" val="1"/>
                </a:ext>
              </a:extLst>
            </p:cNvPr>
            <p:cNvSpPr/>
            <p:nvPr/>
          </p:nvSpPr>
          <p:spPr bwMode="auto">
            <a:xfrm>
              <a:off x="9210788" y="204543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descr="Group of people">
              <a:extLst>
                <a:ext uri="{FF2B5EF4-FFF2-40B4-BE49-F238E27FC236}">
                  <a16:creationId xmlns:a16="http://schemas.microsoft.com/office/drawing/2014/main" id="{920CD1D4-602B-41AE-801A-4889EA5586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8285" y="2412928"/>
              <a:ext cx="770993" cy="770993"/>
            </a:xfrm>
            <a:prstGeom prst="rect">
              <a:avLst/>
            </a:prstGeom>
          </p:spPr>
        </p:pic>
      </p:grpSp>
      <p:grpSp>
        <p:nvGrpSpPr>
          <p:cNvPr id="37" name="Group 36">
            <a:extLst>
              <a:ext uri="{FF2B5EF4-FFF2-40B4-BE49-F238E27FC236}">
                <a16:creationId xmlns:a16="http://schemas.microsoft.com/office/drawing/2014/main" id="{12D04648-542A-4265-A951-07B5BB4704F2}"/>
              </a:ext>
              <a:ext uri="{C183D7F6-B498-43B3-948B-1728B52AA6E4}">
                <adec:decorative xmlns:adec="http://schemas.microsoft.com/office/drawing/2017/decorative" val="1"/>
              </a:ext>
            </a:extLst>
          </p:cNvPr>
          <p:cNvGrpSpPr/>
          <p:nvPr/>
        </p:nvGrpSpPr>
        <p:grpSpPr>
          <a:xfrm>
            <a:off x="5238567" y="1289783"/>
            <a:ext cx="1548614" cy="1470182"/>
            <a:chOff x="5391739" y="2045431"/>
            <a:chExt cx="1548614" cy="1470182"/>
          </a:xfrm>
        </p:grpSpPr>
        <p:sp>
          <p:nvSpPr>
            <p:cNvPr id="7" name="Oval 6">
              <a:extLst>
                <a:ext uri="{FF2B5EF4-FFF2-40B4-BE49-F238E27FC236}">
                  <a16:creationId xmlns:a16="http://schemas.microsoft.com/office/drawing/2014/main" id="{B0D70A0D-C7F3-4336-B426-2724E64A136E}"/>
                </a:ext>
                <a:ext uri="{C183D7F6-B498-43B3-948B-1728B52AA6E4}">
                  <adec:decorative xmlns:adec="http://schemas.microsoft.com/office/drawing/2017/decorative" val="1"/>
                </a:ext>
              </a:extLst>
            </p:cNvPr>
            <p:cNvSpPr/>
            <p:nvPr/>
          </p:nvSpPr>
          <p:spPr bwMode="auto">
            <a:xfrm>
              <a:off x="5391739" y="2045431"/>
              <a:ext cx="1548614" cy="1470182"/>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Users">
              <a:extLst>
                <a:ext uri="{FF2B5EF4-FFF2-40B4-BE49-F238E27FC236}">
                  <a16:creationId xmlns:a16="http://schemas.microsoft.com/office/drawing/2014/main" id="{6F251174-71CE-46B6-B5A9-ECF92EBBBB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8846" y="2323322"/>
              <a:ext cx="914400" cy="914400"/>
            </a:xfrm>
            <a:prstGeom prst="rect">
              <a:avLst/>
            </a:prstGeom>
          </p:spPr>
        </p:pic>
      </p:grpSp>
      <p:sp>
        <p:nvSpPr>
          <p:cNvPr id="32" name="Rectangle 31">
            <a:extLst>
              <a:ext uri="{FF2B5EF4-FFF2-40B4-BE49-F238E27FC236}">
                <a16:creationId xmlns:a16="http://schemas.microsoft.com/office/drawing/2014/main" id="{8F01927E-119F-4B53-842B-7007AEB124A7}"/>
              </a:ext>
            </a:extLst>
          </p:cNvPr>
          <p:cNvSpPr/>
          <p:nvPr/>
        </p:nvSpPr>
        <p:spPr>
          <a:xfrm>
            <a:off x="962583" y="3550487"/>
            <a:ext cx="2669723"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1:1 Meetings and Calls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689B663-CF42-4CDE-ABC6-E06DCD736CBB}"/>
              </a:ext>
            </a:extLst>
          </p:cNvPr>
          <p:cNvSpPr/>
          <p:nvPr/>
        </p:nvSpPr>
        <p:spPr>
          <a:xfrm>
            <a:off x="8074500" y="3633787"/>
            <a:ext cx="3068217"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Virtual Events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40" name="Graphic 39" descr="Caret Left">
            <a:extLst>
              <a:ext uri="{FF2B5EF4-FFF2-40B4-BE49-F238E27FC236}">
                <a16:creationId xmlns:a16="http://schemas.microsoft.com/office/drawing/2014/main" id="{B5D4A9F7-B4C5-4823-9C0D-C9C4D090CD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7707" y="2818180"/>
            <a:ext cx="914400" cy="914400"/>
          </a:xfrm>
          <a:prstGeom prst="rect">
            <a:avLst/>
          </a:prstGeom>
        </p:spPr>
      </p:pic>
      <p:pic>
        <p:nvPicPr>
          <p:cNvPr id="42" name="Graphic 41" descr="Caret Right">
            <a:extLst>
              <a:ext uri="{FF2B5EF4-FFF2-40B4-BE49-F238E27FC236}">
                <a16:creationId xmlns:a16="http://schemas.microsoft.com/office/drawing/2014/main" id="{68AE56D1-FC8A-4017-93F4-A35C7B87B3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72001" y="2826193"/>
            <a:ext cx="914400" cy="914400"/>
          </a:xfrm>
          <a:prstGeom prst="rect">
            <a:avLst/>
          </a:prstGeom>
        </p:spPr>
      </p:pic>
      <p:pic>
        <p:nvPicPr>
          <p:cNvPr id="44" name="Graphic 43" descr="Caret Left">
            <a:extLst>
              <a:ext uri="{FF2B5EF4-FFF2-40B4-BE49-F238E27FC236}">
                <a16:creationId xmlns:a16="http://schemas.microsoft.com/office/drawing/2014/main" id="{F3D2B7B2-3B1E-4A3F-BD3A-D9DBC6A1A6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3595" y="2817234"/>
            <a:ext cx="914400" cy="914400"/>
          </a:xfrm>
          <a:prstGeom prst="rect">
            <a:avLst/>
          </a:prstGeom>
        </p:spPr>
      </p:pic>
      <p:pic>
        <p:nvPicPr>
          <p:cNvPr id="46" name="Graphic 45" descr="Caret Right">
            <a:extLst>
              <a:ext uri="{FF2B5EF4-FFF2-40B4-BE49-F238E27FC236}">
                <a16:creationId xmlns:a16="http://schemas.microsoft.com/office/drawing/2014/main" id="{23804FEB-FA04-4871-AAF0-CDD0178A36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39412" y="2836605"/>
            <a:ext cx="914400" cy="914400"/>
          </a:xfrm>
          <a:prstGeom prst="rect">
            <a:avLst/>
          </a:prstGeom>
        </p:spPr>
      </p:pic>
      <p:sp>
        <p:nvSpPr>
          <p:cNvPr id="6" name="Title 5">
            <a:extLst>
              <a:ext uri="{FF2B5EF4-FFF2-40B4-BE49-F238E27FC236}">
                <a16:creationId xmlns:a16="http://schemas.microsoft.com/office/drawing/2014/main" id="{911FC3E8-0C58-4F97-A4CC-52636D8E91A4}"/>
              </a:ext>
            </a:extLst>
          </p:cNvPr>
          <p:cNvSpPr>
            <a:spLocks noGrp="1"/>
          </p:cNvSpPr>
          <p:nvPr>
            <p:ph type="title"/>
          </p:nvPr>
        </p:nvSpPr>
        <p:spPr/>
        <p:txBody>
          <a:bodyPr/>
          <a:lstStyle/>
          <a:p>
            <a:r>
              <a:rPr lang="en-US" noProof="0" dirty="0"/>
              <a:t>What is a Digital Event?</a:t>
            </a:r>
            <a:endParaRPr lang="en-US" dirty="0"/>
          </a:p>
        </p:txBody>
      </p:sp>
      <p:sp>
        <p:nvSpPr>
          <p:cNvPr id="8" name="TextBox 7">
            <a:extLst>
              <a:ext uri="{FF2B5EF4-FFF2-40B4-BE49-F238E27FC236}">
                <a16:creationId xmlns:a16="http://schemas.microsoft.com/office/drawing/2014/main" id="{6FB71783-B0E0-4A64-9952-124A5E462835}"/>
              </a:ext>
            </a:extLst>
          </p:cNvPr>
          <p:cNvSpPr txBox="1"/>
          <p:nvPr/>
        </p:nvSpPr>
        <p:spPr>
          <a:xfrm>
            <a:off x="3509617" y="4593289"/>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Webinar</a:t>
            </a:r>
            <a:endPar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B808A9E0-9E64-45A4-AF1D-7C6E83550FEA}"/>
              </a:ext>
            </a:extLst>
          </p:cNvPr>
          <p:cNvSpPr txBox="1"/>
          <p:nvPr/>
        </p:nvSpPr>
        <p:spPr>
          <a:xfrm>
            <a:off x="764729" y="4556605"/>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Townhall</a:t>
            </a:r>
            <a:endPar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0E9177C4-AAD8-4258-833E-1886ECA083FA}"/>
              </a:ext>
            </a:extLst>
          </p:cNvPr>
          <p:cNvSpPr txBox="1"/>
          <p:nvPr/>
        </p:nvSpPr>
        <p:spPr>
          <a:xfrm>
            <a:off x="6345591" y="4556605"/>
            <a:ext cx="233679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Broadcast</a:t>
            </a:r>
          </a:p>
        </p:txBody>
      </p:sp>
      <p:sp>
        <p:nvSpPr>
          <p:cNvPr id="12" name="TextBox 11">
            <a:extLst>
              <a:ext uri="{FF2B5EF4-FFF2-40B4-BE49-F238E27FC236}">
                <a16:creationId xmlns:a16="http://schemas.microsoft.com/office/drawing/2014/main" id="{661CCC9A-8AC3-48D0-8D92-AE5DF9225D0A}"/>
              </a:ext>
            </a:extLst>
          </p:cNvPr>
          <p:cNvSpPr txBox="1"/>
          <p:nvPr/>
        </p:nvSpPr>
        <p:spPr>
          <a:xfrm>
            <a:off x="9068242" y="4569072"/>
            <a:ext cx="2336794"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a:rPr>
              <a:t>Conference</a:t>
            </a:r>
            <a:endPar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4C5AC7CA-61E3-457E-93D0-D6E703FCFF2E}"/>
              </a:ext>
            </a:extLst>
          </p:cNvPr>
          <p:cNvSpPr txBox="1"/>
          <p:nvPr/>
        </p:nvSpPr>
        <p:spPr>
          <a:xfrm>
            <a:off x="3471882" y="4968810"/>
            <a:ext cx="2707457" cy="1742015"/>
          </a:xfrm>
          <a:prstGeom prst="rect">
            <a:avLst/>
          </a:prstGeom>
          <a:noFill/>
        </p:spPr>
        <p:txBody>
          <a:bodyPr wrap="square">
            <a:sp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Online presentations to share information with customers, employees or partners.</a:t>
            </a:r>
          </a:p>
          <a:p>
            <a:pPr marL="0" marR="0" lvl="0" indent="0" algn="l" defTabSz="913927" rtl="0" eaLnBrk="1" fontAlgn="base"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Registration,</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different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content layouts</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to optimize attendee experience,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engagement</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reporting </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and</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lobby management </a:t>
            </a: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82828"/>
              </a:solidFill>
              <a:effectLst/>
              <a:uLnTx/>
              <a:uFillTx/>
              <a:latin typeface="Segoe UI "/>
              <a:ea typeface="+mn-ea"/>
              <a:cs typeface="+mn-cs"/>
            </a:endParaRPr>
          </a:p>
        </p:txBody>
      </p:sp>
      <p:sp>
        <p:nvSpPr>
          <p:cNvPr id="29" name="TextBox 28">
            <a:extLst>
              <a:ext uri="{FF2B5EF4-FFF2-40B4-BE49-F238E27FC236}">
                <a16:creationId xmlns:a16="http://schemas.microsoft.com/office/drawing/2014/main" id="{A7359527-64F1-4DDA-84B7-FE5DECB4AD8E}"/>
              </a:ext>
            </a:extLst>
          </p:cNvPr>
          <p:cNvSpPr txBox="1"/>
          <p:nvPr/>
        </p:nvSpPr>
        <p:spPr>
          <a:xfrm>
            <a:off x="786964" y="4938404"/>
            <a:ext cx="2462051" cy="1772793"/>
          </a:xfrm>
          <a:prstGeom prst="rect">
            <a:avLst/>
          </a:prstGeom>
          <a:noFill/>
        </p:spPr>
        <p:txBody>
          <a:bodyPr wrap="square">
            <a:sp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Company-wide events where leaders and employees stay engaged through open communication</a:t>
            </a:r>
          </a:p>
          <a:p>
            <a:pPr marL="0" marR="0" lvl="0" indent="0" algn="l" defTabSz="913927" rtl="0" eaLnBrk="1" fontAlgn="base"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Scale to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thousands of attendees,</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interactions with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Q&amp;A </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and</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polling, </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attendee moderation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1731CB66-78E8-4F47-B7AB-B3F1144A8625}"/>
              </a:ext>
            </a:extLst>
          </p:cNvPr>
          <p:cNvSpPr txBox="1"/>
          <p:nvPr/>
        </p:nvSpPr>
        <p:spPr>
          <a:xfrm>
            <a:off x="6402206" y="4977254"/>
            <a:ext cx="2462920" cy="1514261"/>
          </a:xfrm>
          <a:prstGeom prst="rect">
            <a:avLst/>
          </a:prstGeom>
          <a:noFill/>
        </p:spPr>
        <p:txBody>
          <a:bodyPr wrap="square" lIns="91440" tIns="45720" rIns="91440" bIns="45720" anchor="t">
            <a:sp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Tailored experiences to reach customers through custom end points and/or streaming services.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82828"/>
                </a:solidFill>
                <a:effectLst/>
                <a:uLnTx/>
                <a:uFillTx/>
                <a:latin typeface="Segoe UI"/>
                <a:ea typeface="+mn-ea"/>
                <a:cs typeface="Segoe UI"/>
              </a:rPr>
              <a:t>Advanced production </a:t>
            </a:r>
            <a:r>
              <a:rPr kumimoji="0" lang="en-US" sz="1200" b="0" i="0" u="none" strike="noStrike" kern="1200" cap="none" spc="0" normalizeH="0" baseline="0" noProof="0" dirty="0">
                <a:ln>
                  <a:noFill/>
                </a:ln>
                <a:solidFill>
                  <a:srgbClr val="282828"/>
                </a:solidFill>
                <a:effectLst/>
                <a:uLnTx/>
                <a:uFillTx/>
                <a:latin typeface="Segoe UI"/>
                <a:ea typeface="+mn-ea"/>
                <a:cs typeface="Segoe UI"/>
              </a:rPr>
              <a:t>and content layouts for professional content delivery and/or studio integration</a:t>
            </a: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7F315499-057F-4CCA-8DDB-677D667F2E94}"/>
              </a:ext>
            </a:extLst>
          </p:cNvPr>
          <p:cNvSpPr txBox="1"/>
          <p:nvPr/>
        </p:nvSpPr>
        <p:spPr>
          <a:xfrm>
            <a:off x="8902860" y="4962621"/>
            <a:ext cx="271872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Many channels of content, session formats &amp; attendee networking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Format flexibility with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registration</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breakout rooms</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live keynotes</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enabling attendee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networking</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 in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channels and chat, </a:t>
            </a: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pre- and post- event </a:t>
            </a:r>
            <a:r>
              <a:rPr kumimoji="0" lang="en-US" sz="12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engagement</a:t>
            </a:r>
          </a:p>
        </p:txBody>
      </p:sp>
      <p:grpSp>
        <p:nvGrpSpPr>
          <p:cNvPr id="61" name="Group 60">
            <a:extLst>
              <a:ext uri="{FF2B5EF4-FFF2-40B4-BE49-F238E27FC236}">
                <a16:creationId xmlns:a16="http://schemas.microsoft.com/office/drawing/2014/main" id="{C5A84E83-BADC-46E5-98AD-74FE8D1BF79B}"/>
              </a:ext>
            </a:extLst>
          </p:cNvPr>
          <p:cNvGrpSpPr/>
          <p:nvPr/>
        </p:nvGrpSpPr>
        <p:grpSpPr>
          <a:xfrm>
            <a:off x="448057" y="3831261"/>
            <a:ext cx="11369569" cy="614331"/>
            <a:chOff x="448057" y="3831261"/>
            <a:chExt cx="11369569" cy="614331"/>
          </a:xfrm>
        </p:grpSpPr>
        <p:cxnSp>
          <p:nvCxnSpPr>
            <p:cNvPr id="49" name="Straight Connector 48">
              <a:extLst>
                <a:ext uri="{FF2B5EF4-FFF2-40B4-BE49-F238E27FC236}">
                  <a16:creationId xmlns:a16="http://schemas.microsoft.com/office/drawing/2014/main" id="{04A2A704-A64F-4850-A9AA-EDDDCC6AC013}"/>
                </a:ext>
                <a:ext uri="{C183D7F6-B498-43B3-948B-1728B52AA6E4}">
                  <adec:decorative xmlns:adec="http://schemas.microsoft.com/office/drawing/2017/decorative" val="1"/>
                </a:ext>
              </a:extLst>
            </p:cNvPr>
            <p:cNvCxnSpPr>
              <a:cxnSpLocks/>
            </p:cNvCxnSpPr>
            <p:nvPr/>
          </p:nvCxnSpPr>
          <p:spPr>
            <a:xfrm flipH="1">
              <a:off x="448057" y="3837365"/>
              <a:ext cx="8321760" cy="608227"/>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CB7BF-5AB2-48A1-A1ED-2CC831EB9F55}"/>
                </a:ext>
                <a:ext uri="{C183D7F6-B498-43B3-948B-1728B52AA6E4}">
                  <adec:decorative xmlns:adec="http://schemas.microsoft.com/office/drawing/2017/decorative" val="1"/>
                </a:ext>
              </a:extLst>
            </p:cNvPr>
            <p:cNvCxnSpPr>
              <a:cxnSpLocks/>
            </p:cNvCxnSpPr>
            <p:nvPr/>
          </p:nvCxnSpPr>
          <p:spPr>
            <a:xfrm flipH="1" flipV="1">
              <a:off x="10371910" y="3831261"/>
              <a:ext cx="1445716" cy="594154"/>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0091FF6D-7886-4390-973C-2D851422D091}"/>
              </a:ext>
            </a:extLst>
          </p:cNvPr>
          <p:cNvSpPr/>
          <p:nvPr/>
        </p:nvSpPr>
        <p:spPr>
          <a:xfrm>
            <a:off x="4678014" y="3612015"/>
            <a:ext cx="2669723" cy="549080"/>
          </a:xfrm>
          <a:prstGeom prst="rect">
            <a:avLst/>
          </a:prstGeom>
        </p:spPr>
        <p:txBody>
          <a:bodyPr wrap="square" lIns="0" rIns="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8AF"/>
                </a:solidFill>
                <a:effectLst/>
                <a:uLnTx/>
                <a:uFillTx/>
                <a:latin typeface="Segoe UI Semibold"/>
                <a:ea typeface="+mn-ea"/>
                <a:cs typeface="+mn-cs"/>
              </a:rPr>
              <a:t>Interactive Group Meetings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409477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2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F52EA00C-2860-4783-99CD-B28770941823}"/>
              </a:ext>
            </a:extLst>
          </p:cNvPr>
          <p:cNvSpPr/>
          <p:nvPr/>
        </p:nvSpPr>
        <p:spPr bwMode="auto">
          <a:xfrm>
            <a:off x="586739" y="1267098"/>
            <a:ext cx="11018520" cy="4451531"/>
          </a:xfrm>
          <a:prstGeom prst="rect">
            <a:avLst/>
          </a:prstGeom>
          <a:solidFill>
            <a:srgbClr val="F3F2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1CCC9A-8AC3-48D0-8D92-AE5DF9225D0A}"/>
              </a:ext>
            </a:extLst>
          </p:cNvPr>
          <p:cNvSpPr txBox="1"/>
          <p:nvPr/>
        </p:nvSpPr>
        <p:spPr>
          <a:xfrm>
            <a:off x="3280480" y="396926"/>
            <a:ext cx="3358317" cy="646331"/>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Conference</a:t>
            </a:r>
          </a:p>
        </p:txBody>
      </p:sp>
      <p:sp>
        <p:nvSpPr>
          <p:cNvPr id="15" name="Title 14">
            <a:extLst>
              <a:ext uri="{FF2B5EF4-FFF2-40B4-BE49-F238E27FC236}">
                <a16:creationId xmlns:a16="http://schemas.microsoft.com/office/drawing/2014/main" id="{404177C4-5DD9-4AEE-88D2-C98DB8FE0959}"/>
              </a:ext>
            </a:extLst>
          </p:cNvPr>
          <p:cNvSpPr>
            <a:spLocks noGrp="1"/>
          </p:cNvSpPr>
          <p:nvPr>
            <p:ph type="title"/>
          </p:nvPr>
        </p:nvSpPr>
        <p:spPr>
          <a:xfrm>
            <a:off x="0" y="443093"/>
            <a:ext cx="12192000" cy="553998"/>
          </a:xfrm>
          <a:solidFill>
            <a:schemeClr val="bg1"/>
          </a:solidFill>
        </p:spPr>
        <p:txBody>
          <a:bodyPr/>
          <a:lstStyle/>
          <a:p>
            <a:pPr algn="ctr"/>
            <a:r>
              <a:rPr lang="en-US" dirty="0"/>
              <a:t>Conference Continuum</a:t>
            </a:r>
            <a:endParaRPr lang="en-US" dirty="0">
              <a:solidFill>
                <a:schemeClr val="bg1"/>
              </a:solidFill>
            </a:endParaRPr>
          </a:p>
        </p:txBody>
      </p:sp>
      <p:grpSp>
        <p:nvGrpSpPr>
          <p:cNvPr id="11" name="Group 10">
            <a:extLst>
              <a:ext uri="{FF2B5EF4-FFF2-40B4-BE49-F238E27FC236}">
                <a16:creationId xmlns:a16="http://schemas.microsoft.com/office/drawing/2014/main" id="{CE768ADC-4695-4554-83DF-7E990D558548}"/>
              </a:ext>
            </a:extLst>
          </p:cNvPr>
          <p:cNvGrpSpPr/>
          <p:nvPr/>
        </p:nvGrpSpPr>
        <p:grpSpPr>
          <a:xfrm>
            <a:off x="781137" y="1513033"/>
            <a:ext cx="3151784" cy="3805167"/>
            <a:chOff x="781137" y="1513033"/>
            <a:chExt cx="3151784" cy="3805167"/>
          </a:xfrm>
        </p:grpSpPr>
        <p:sp>
          <p:nvSpPr>
            <p:cNvPr id="20" name="TextBox 19">
              <a:extLst>
                <a:ext uri="{FF2B5EF4-FFF2-40B4-BE49-F238E27FC236}">
                  <a16:creationId xmlns:a16="http://schemas.microsoft.com/office/drawing/2014/main" id="{71E04436-F322-4F68-ABC5-6880B84A58FA}"/>
                </a:ext>
              </a:extLst>
            </p:cNvPr>
            <p:cNvSpPr txBox="1"/>
            <p:nvPr/>
          </p:nvSpPr>
          <p:spPr>
            <a:xfrm>
              <a:off x="781137" y="1513033"/>
              <a:ext cx="3151784" cy="1283428"/>
            </a:xfrm>
            <a:prstGeom prst="rect">
              <a:avLst/>
            </a:prstGeom>
            <a:noFill/>
          </p:spPr>
          <p:txBody>
            <a:bodyPr wrap="square">
              <a:sp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Baseline Event</a:t>
              </a:r>
            </a:p>
            <a:p>
              <a:pPr marL="0" marR="0" lvl="0" indent="0" algn="l" defTabSz="913927" rtl="0" eaLnBrk="1" fontAlgn="base"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Calendar invite, list of sessions in a spreadsheet, lots of “join meeting” links</a:t>
              </a:r>
              <a:endParaRPr kumimoji="0" lang="en-US" sz="14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49D3A93-F4EE-4010-ACA5-716FCB959FD6}"/>
                </a:ext>
              </a:extLst>
            </p:cNvPr>
            <p:cNvGrpSpPr/>
            <p:nvPr/>
          </p:nvGrpSpPr>
          <p:grpSpPr>
            <a:xfrm>
              <a:off x="1232751" y="3127988"/>
              <a:ext cx="2131241" cy="2190212"/>
              <a:chOff x="1232751" y="3127988"/>
              <a:chExt cx="2131241" cy="2190212"/>
            </a:xfrm>
          </p:grpSpPr>
          <p:pic>
            <p:nvPicPr>
              <p:cNvPr id="3" name="Graphic 2" descr="Daily calendar">
                <a:extLst>
                  <a:ext uri="{FF2B5EF4-FFF2-40B4-BE49-F238E27FC236}">
                    <a16:creationId xmlns:a16="http://schemas.microsoft.com/office/drawing/2014/main" id="{16EC276A-08F1-41F8-BA10-BB86E41B10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2751" y="3127988"/>
                <a:ext cx="640111" cy="640111"/>
              </a:xfrm>
              <a:prstGeom prst="rect">
                <a:avLst/>
              </a:prstGeom>
            </p:spPr>
          </p:pic>
          <p:pic>
            <p:nvPicPr>
              <p:cNvPr id="5" name="Graphic 4" descr="Table">
                <a:extLst>
                  <a:ext uri="{FF2B5EF4-FFF2-40B4-BE49-F238E27FC236}">
                    <a16:creationId xmlns:a16="http://schemas.microsoft.com/office/drawing/2014/main" id="{95EE56EF-88C4-4FC9-8E31-D7635B419C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98919" y="3489354"/>
                <a:ext cx="640111" cy="640111"/>
              </a:xfrm>
              <a:prstGeom prst="rect">
                <a:avLst/>
              </a:prstGeom>
            </p:spPr>
          </p:pic>
          <p:sp>
            <p:nvSpPr>
              <p:cNvPr id="6" name="TextBox 5">
                <a:extLst>
                  <a:ext uri="{FF2B5EF4-FFF2-40B4-BE49-F238E27FC236}">
                    <a16:creationId xmlns:a16="http://schemas.microsoft.com/office/drawing/2014/main" id="{9D3707D1-C0C3-47F4-99B0-EB96FCFC6648}"/>
                  </a:ext>
                </a:extLst>
              </p:cNvPr>
              <p:cNvSpPr txBox="1"/>
              <p:nvPr/>
            </p:nvSpPr>
            <p:spPr>
              <a:xfrm>
                <a:off x="2502974" y="4078816"/>
                <a:ext cx="86101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SESSIONS</a:t>
                </a:r>
              </a:p>
            </p:txBody>
          </p:sp>
          <p:sp>
            <p:nvSpPr>
              <p:cNvPr id="17" name="TextBox 16">
                <a:extLst>
                  <a:ext uri="{FF2B5EF4-FFF2-40B4-BE49-F238E27FC236}">
                    <a16:creationId xmlns:a16="http://schemas.microsoft.com/office/drawing/2014/main" id="{96AF287F-44DA-4D0C-8FB7-4944F67969DD}"/>
                  </a:ext>
                </a:extLst>
              </p:cNvPr>
              <p:cNvSpPr txBox="1"/>
              <p:nvPr/>
            </p:nvSpPr>
            <p:spPr>
              <a:xfrm>
                <a:off x="1400963" y="4497124"/>
                <a:ext cx="86101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JOIN NOW</a:t>
                </a:r>
              </a:p>
            </p:txBody>
          </p:sp>
          <p:pic>
            <p:nvPicPr>
              <p:cNvPr id="8" name="Graphic 7" descr="Cursor">
                <a:extLst>
                  <a:ext uri="{FF2B5EF4-FFF2-40B4-BE49-F238E27FC236}">
                    <a16:creationId xmlns:a16="http://schemas.microsoft.com/office/drawing/2014/main" id="{6947B2A9-4358-41F4-915C-B8F63B6806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54532">
                <a:off x="1845851" y="4936582"/>
                <a:ext cx="381618" cy="381618"/>
              </a:xfrm>
              <a:prstGeom prst="rect">
                <a:avLst/>
              </a:prstGeom>
            </p:spPr>
          </p:pic>
        </p:grpSp>
      </p:grpSp>
      <p:sp>
        <p:nvSpPr>
          <p:cNvPr id="16" name="Rectangle 15">
            <a:extLst>
              <a:ext uri="{FF2B5EF4-FFF2-40B4-BE49-F238E27FC236}">
                <a16:creationId xmlns:a16="http://schemas.microsoft.com/office/drawing/2014/main" id="{B6D6A6AB-7700-42A5-A9A8-8E470F81EC10}"/>
              </a:ext>
            </a:extLst>
          </p:cNvPr>
          <p:cNvSpPr/>
          <p:nvPr/>
        </p:nvSpPr>
        <p:spPr bwMode="auto">
          <a:xfrm>
            <a:off x="4127318" y="1267095"/>
            <a:ext cx="313508" cy="4884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8F7151AB-BF88-4EF0-BB7F-B8FB4F3FB685}"/>
              </a:ext>
            </a:extLst>
          </p:cNvPr>
          <p:cNvSpPr/>
          <p:nvPr/>
        </p:nvSpPr>
        <p:spPr bwMode="auto">
          <a:xfrm>
            <a:off x="7772042" y="1267095"/>
            <a:ext cx="313508" cy="4884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4B8E826-83FF-4289-84F2-FFF3C764390A}"/>
              </a:ext>
            </a:extLst>
          </p:cNvPr>
          <p:cNvGrpSpPr/>
          <p:nvPr/>
        </p:nvGrpSpPr>
        <p:grpSpPr>
          <a:xfrm>
            <a:off x="8283818" y="1430299"/>
            <a:ext cx="3151784" cy="3559268"/>
            <a:chOff x="8283818" y="1430299"/>
            <a:chExt cx="3151784" cy="3333897"/>
          </a:xfrm>
        </p:grpSpPr>
        <p:sp>
          <p:nvSpPr>
            <p:cNvPr id="35" name="TextBox 34">
              <a:extLst>
                <a:ext uri="{FF2B5EF4-FFF2-40B4-BE49-F238E27FC236}">
                  <a16:creationId xmlns:a16="http://schemas.microsoft.com/office/drawing/2014/main" id="{31B61B87-0AD1-4468-B9A4-4697EE7EDD25}"/>
                </a:ext>
              </a:extLst>
            </p:cNvPr>
            <p:cNvSpPr txBox="1"/>
            <p:nvPr/>
          </p:nvSpPr>
          <p:spPr>
            <a:xfrm>
              <a:off x="8283818" y="1430299"/>
              <a:ext cx="3151784" cy="1435676"/>
            </a:xfrm>
            <a:prstGeom prst="rect">
              <a:avLst/>
            </a:prstGeom>
            <a:noFill/>
          </p:spPr>
          <p:txBody>
            <a:bodyPr wrap="square">
              <a:sp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Flagship</a:t>
              </a: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3927" rtl="0" eaLnBrk="1" fontAlgn="base" latinLnBrk="0" hangingPunct="1">
                <a:lnSpc>
                  <a:spcPct val="9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Third-party vendor or partner, turnkey execution, paid or customized event</a:t>
              </a:r>
              <a:b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platform</a:t>
              </a:r>
              <a:endParaRPr kumimoji="0" lang="en-US" sz="14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pic>
          <p:nvPicPr>
            <p:cNvPr id="45" name="Graphic 44" descr="Checklist">
              <a:extLst>
                <a:ext uri="{FF2B5EF4-FFF2-40B4-BE49-F238E27FC236}">
                  <a16:creationId xmlns:a16="http://schemas.microsoft.com/office/drawing/2014/main" id="{8EE9AA4E-3232-42EF-804F-9C89BEA25E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72826" y="3190428"/>
              <a:ext cx="1573768" cy="1573768"/>
            </a:xfrm>
            <a:prstGeom prst="rect">
              <a:avLst/>
            </a:prstGeom>
          </p:spPr>
        </p:pic>
      </p:grpSp>
      <p:sp>
        <p:nvSpPr>
          <p:cNvPr id="46" name="TextBox 45">
            <a:extLst>
              <a:ext uri="{FF2B5EF4-FFF2-40B4-BE49-F238E27FC236}">
                <a16:creationId xmlns:a16="http://schemas.microsoft.com/office/drawing/2014/main" id="{E8E647DD-8756-4360-B888-417D96E7AFC1}"/>
              </a:ext>
            </a:extLst>
          </p:cNvPr>
          <p:cNvSpPr txBox="1"/>
          <p:nvPr/>
        </p:nvSpPr>
        <p:spPr>
          <a:xfrm>
            <a:off x="0" y="6020172"/>
            <a:ext cx="1219200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5D5FAF"/>
                </a:solidFill>
                <a:effectLst/>
                <a:uLnTx/>
                <a:uFillTx/>
                <a:latin typeface="Segoe UI Semibold"/>
                <a:ea typeface="+mn-ea"/>
                <a:cs typeface="+mn-cs"/>
              </a:rPr>
              <a:t>I need more than a list of tracks in Excel, less than an event management platform</a:t>
            </a:r>
          </a:p>
        </p:txBody>
      </p:sp>
      <p:sp>
        <p:nvSpPr>
          <p:cNvPr id="21" name="TextBox 20">
            <a:extLst>
              <a:ext uri="{FF2B5EF4-FFF2-40B4-BE49-F238E27FC236}">
                <a16:creationId xmlns:a16="http://schemas.microsoft.com/office/drawing/2014/main" id="{18016C9B-643F-4D64-8062-0B70DC662704}"/>
              </a:ext>
            </a:extLst>
          </p:cNvPr>
          <p:cNvSpPr txBox="1"/>
          <p:nvPr/>
        </p:nvSpPr>
        <p:spPr>
          <a:xfrm>
            <a:off x="4530542" y="1454976"/>
            <a:ext cx="3151784" cy="1782026"/>
          </a:xfrm>
          <a:prstGeom prst="rect">
            <a:avLst/>
          </a:prstGeom>
          <a:noFill/>
        </p:spPr>
        <p:txBody>
          <a:bodyPr wrap="square">
            <a:sp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Mid-Tier</a:t>
            </a:r>
          </a:p>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Registration, attendee engagement, general sessions and breakouts, asynchronous content, planning and execution.</a:t>
            </a:r>
            <a:endParaRPr kumimoji="0" lang="en-US" sz="14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endParaRPr>
          </a:p>
        </p:txBody>
      </p:sp>
      <p:pic>
        <p:nvPicPr>
          <p:cNvPr id="10" name="Graphic 9" descr="Online meeting">
            <a:extLst>
              <a:ext uri="{FF2B5EF4-FFF2-40B4-BE49-F238E27FC236}">
                <a16:creationId xmlns:a16="http://schemas.microsoft.com/office/drawing/2014/main" id="{FF9A7BE9-0D65-4F6E-8272-866F21A7D5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5801" y="3894164"/>
            <a:ext cx="600965" cy="600965"/>
          </a:xfrm>
          <a:prstGeom prst="rect">
            <a:avLst/>
          </a:prstGeom>
        </p:spPr>
      </p:pic>
      <p:pic>
        <p:nvPicPr>
          <p:cNvPr id="13" name="Graphic 12" descr="Podcast">
            <a:extLst>
              <a:ext uri="{FF2B5EF4-FFF2-40B4-BE49-F238E27FC236}">
                <a16:creationId xmlns:a16="http://schemas.microsoft.com/office/drawing/2014/main" id="{37B1591C-B36C-49A8-961E-FF05A29CF5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56283" y="4879160"/>
            <a:ext cx="537830" cy="537830"/>
          </a:xfrm>
          <a:prstGeom prst="rect">
            <a:avLst/>
          </a:prstGeom>
        </p:spPr>
      </p:pic>
      <p:pic>
        <p:nvPicPr>
          <p:cNvPr id="18" name="Graphic 17" descr="Bar chart">
            <a:extLst>
              <a:ext uri="{FF2B5EF4-FFF2-40B4-BE49-F238E27FC236}">
                <a16:creationId xmlns:a16="http://schemas.microsoft.com/office/drawing/2014/main" id="{224AB12D-DD39-4C9C-9518-FF88DAC275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77786" y="4813511"/>
            <a:ext cx="600965" cy="600965"/>
          </a:xfrm>
          <a:prstGeom prst="rect">
            <a:avLst/>
          </a:prstGeom>
        </p:spPr>
      </p:pic>
      <p:pic>
        <p:nvPicPr>
          <p:cNvPr id="23" name="Graphic 22" descr="Work from home desk">
            <a:extLst>
              <a:ext uri="{FF2B5EF4-FFF2-40B4-BE49-F238E27FC236}">
                <a16:creationId xmlns:a16="http://schemas.microsoft.com/office/drawing/2014/main" id="{0497763C-7372-4A1C-B8D9-EB57DE0FB6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03921" y="4239050"/>
            <a:ext cx="600965" cy="600965"/>
          </a:xfrm>
          <a:prstGeom prst="rect">
            <a:avLst/>
          </a:prstGeom>
        </p:spPr>
      </p:pic>
      <p:pic>
        <p:nvPicPr>
          <p:cNvPr id="25" name="Graphic 24" descr="Internet">
            <a:extLst>
              <a:ext uri="{FF2B5EF4-FFF2-40B4-BE49-F238E27FC236}">
                <a16:creationId xmlns:a16="http://schemas.microsoft.com/office/drawing/2014/main" id="{E7FC2140-9275-4072-91B7-ACE5818FB9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37568" y="4023655"/>
            <a:ext cx="736206" cy="736206"/>
          </a:xfrm>
          <a:prstGeom prst="rect">
            <a:avLst/>
          </a:prstGeom>
        </p:spPr>
      </p:pic>
      <p:pic>
        <p:nvPicPr>
          <p:cNvPr id="28" name="Graphic 27" descr="Employee badge">
            <a:extLst>
              <a:ext uri="{FF2B5EF4-FFF2-40B4-BE49-F238E27FC236}">
                <a16:creationId xmlns:a16="http://schemas.microsoft.com/office/drawing/2014/main" id="{30223DB2-1130-405E-8C80-AC10D6301B0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310962" y="3468815"/>
            <a:ext cx="600965" cy="600965"/>
          </a:xfrm>
          <a:prstGeom prst="rect">
            <a:avLst/>
          </a:prstGeom>
        </p:spPr>
      </p:pic>
      <p:pic>
        <p:nvPicPr>
          <p:cNvPr id="30" name="Graphic 29" descr="Chat">
            <a:extLst>
              <a:ext uri="{FF2B5EF4-FFF2-40B4-BE49-F238E27FC236}">
                <a16:creationId xmlns:a16="http://schemas.microsoft.com/office/drawing/2014/main" id="{39C10CF7-DEA2-452B-9790-FF4112AA6ED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317648" y="3358283"/>
            <a:ext cx="602181" cy="602181"/>
          </a:xfrm>
          <a:prstGeom prst="rect">
            <a:avLst/>
          </a:prstGeom>
        </p:spPr>
      </p:pic>
      <mc:AlternateContent xmlns:mc="http://schemas.openxmlformats.org/markup-compatibility/2006" xmlns:p14="http://schemas.microsoft.com/office/powerpoint/2010/main">
        <mc:Choice Requires="p14">
          <p:contentPart p14:bwMode="auto" r:id="rId25">
            <p14:nvContentPartPr>
              <p14:cNvPr id="2" name="Ink 1">
                <a:extLst>
                  <a:ext uri="{FF2B5EF4-FFF2-40B4-BE49-F238E27FC236}">
                    <a16:creationId xmlns:a16="http://schemas.microsoft.com/office/drawing/2014/main" id="{276AB49D-AC51-4342-8410-FA4E369983AD}"/>
                  </a:ext>
                </a:extLst>
              </p14:cNvPr>
              <p14:cNvContentPartPr/>
              <p14:nvPr/>
            </p14:nvContentPartPr>
            <p14:xfrm>
              <a:off x="4280728" y="459169"/>
              <a:ext cx="3562200" cy="5327640"/>
            </p14:xfrm>
          </p:contentPart>
        </mc:Choice>
        <mc:Fallback xmlns="">
          <p:pic>
            <p:nvPicPr>
              <p:cNvPr id="2" name="Ink 1">
                <a:extLst>
                  <a:ext uri="{FF2B5EF4-FFF2-40B4-BE49-F238E27FC236}">
                    <a16:creationId xmlns:a16="http://schemas.microsoft.com/office/drawing/2014/main" id="{276AB49D-AC51-4342-8410-FA4E369983AD}"/>
                  </a:ext>
                </a:extLst>
              </p:cNvPr>
              <p:cNvPicPr/>
              <p:nvPr/>
            </p:nvPicPr>
            <p:blipFill>
              <a:blip r:embed="rId26"/>
              <a:stretch>
                <a:fillRect/>
              </a:stretch>
            </p:blipFill>
            <p:spPr>
              <a:xfrm>
                <a:off x="4261648" y="440449"/>
                <a:ext cx="3599640" cy="5365440"/>
              </a:xfrm>
              <a:prstGeom prst="rect">
                <a:avLst/>
              </a:prstGeom>
            </p:spPr>
          </p:pic>
        </mc:Fallback>
      </mc:AlternateContent>
    </p:spTree>
    <p:extLst>
      <p:ext uri="{BB962C8B-B14F-4D97-AF65-F5344CB8AC3E}">
        <p14:creationId xmlns:p14="http://schemas.microsoft.com/office/powerpoint/2010/main" val="9218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250"/>
                                        <p:tgtEl>
                                          <p:spTgt spid="3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250"/>
                                        <p:tgtEl>
                                          <p:spTgt spid="16"/>
                                        </p:tgtEl>
                                      </p:cBhvr>
                                    </p:animEffect>
                                  </p:childTnLst>
                                </p:cTn>
                              </p:par>
                            </p:childTnLst>
                          </p:cTn>
                        </p:par>
                        <p:par>
                          <p:cTn id="15" fill="hold">
                            <p:stCondLst>
                              <p:cond delay="500"/>
                            </p:stCondLst>
                            <p:childTnLst>
                              <p:par>
                                <p:cTn id="16" presetID="10" presetClass="exit" presetSubtype="0" fill="hold" grpId="0" nodeType="after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63"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drawProgress</p:attrName>
                                        </p:attrNameLst>
                                      </p:cBhvr>
                                      <p:tavLst>
                                        <p:tav tm="0">
                                          <p:val>
                                            <p:fltVal val="0"/>
                                          </p:val>
                                        </p:tav>
                                        <p:tav tm="100000">
                                          <p:val>
                                            <p:fltVal val="1"/>
                                          </p:val>
                                        </p:tav>
                                      </p:tavLst>
                                    </p:anim>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animBg="1"/>
      <p:bldP spid="39" grpId="0" animBg="1"/>
      <p:bldP spid="46"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63913C-0644-4E2F-BE98-F83C7E397B17}"/>
              </a:ext>
            </a:extLst>
          </p:cNvPr>
          <p:cNvSpPr/>
          <p:nvPr/>
        </p:nvSpPr>
        <p:spPr bwMode="auto">
          <a:xfrm>
            <a:off x="204286" y="2395885"/>
            <a:ext cx="7382435" cy="806824"/>
          </a:xfrm>
          <a:prstGeom prst="rect">
            <a:avLst/>
          </a:prstGeom>
          <a:solidFill>
            <a:srgbClr val="8383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DF7FF98-79AB-40DB-B6C4-3E1EE67F5CFB}"/>
              </a:ext>
            </a:extLst>
          </p:cNvPr>
          <p:cNvSpPr/>
          <p:nvPr/>
        </p:nvSpPr>
        <p:spPr bwMode="auto">
          <a:xfrm>
            <a:off x="7680849" y="1804215"/>
            <a:ext cx="1694331" cy="1398494"/>
          </a:xfrm>
          <a:prstGeom prst="rect">
            <a:avLst/>
          </a:prstGeom>
          <a:solidFill>
            <a:srgbClr val="0071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Digital Event</a:t>
            </a:r>
          </a:p>
        </p:txBody>
      </p:sp>
      <p:sp>
        <p:nvSpPr>
          <p:cNvPr id="15" name="Rectangle 14">
            <a:extLst>
              <a:ext uri="{FF2B5EF4-FFF2-40B4-BE49-F238E27FC236}">
                <a16:creationId xmlns:a16="http://schemas.microsoft.com/office/drawing/2014/main" id="{FE4FF716-FD8B-45C8-8F28-24F048B69FEA}"/>
              </a:ext>
            </a:extLst>
          </p:cNvPr>
          <p:cNvSpPr/>
          <p:nvPr/>
        </p:nvSpPr>
        <p:spPr bwMode="auto">
          <a:xfrm>
            <a:off x="9469309" y="2402609"/>
            <a:ext cx="2389096" cy="806824"/>
          </a:xfrm>
          <a:prstGeom prst="rect">
            <a:avLst/>
          </a:prstGeom>
          <a:solidFill>
            <a:srgbClr val="8383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1610B7E4-AD37-4D26-86C7-649F89810E88}"/>
              </a:ext>
            </a:extLst>
          </p:cNvPr>
          <p:cNvSpPr/>
          <p:nvPr/>
        </p:nvSpPr>
        <p:spPr bwMode="auto">
          <a:xfrm>
            <a:off x="204286" y="3341661"/>
            <a:ext cx="1331259"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Team</a:t>
            </a:r>
          </a:p>
        </p:txBody>
      </p:sp>
      <p:sp>
        <p:nvSpPr>
          <p:cNvPr id="19" name="Rectangle 18">
            <a:extLst>
              <a:ext uri="{FF2B5EF4-FFF2-40B4-BE49-F238E27FC236}">
                <a16:creationId xmlns:a16="http://schemas.microsoft.com/office/drawing/2014/main" id="{D5ABD951-E6B4-47B3-BAAC-5466FEF54DEC}"/>
              </a:ext>
            </a:extLst>
          </p:cNvPr>
          <p:cNvSpPr/>
          <p:nvPr/>
        </p:nvSpPr>
        <p:spPr bwMode="auto">
          <a:xfrm>
            <a:off x="1629675" y="3341661"/>
            <a:ext cx="961464"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Landing Page</a:t>
            </a:r>
          </a:p>
        </p:txBody>
      </p:sp>
      <p:sp>
        <p:nvSpPr>
          <p:cNvPr id="21" name="Rectangle 20">
            <a:extLst>
              <a:ext uri="{FF2B5EF4-FFF2-40B4-BE49-F238E27FC236}">
                <a16:creationId xmlns:a16="http://schemas.microsoft.com/office/drawing/2014/main" id="{83D0686A-EBDA-421E-81BB-03867D88DAD0}"/>
              </a:ext>
            </a:extLst>
          </p:cNvPr>
          <p:cNvSpPr/>
          <p:nvPr/>
        </p:nvSpPr>
        <p:spPr bwMode="auto">
          <a:xfrm>
            <a:off x="2685270" y="3341661"/>
            <a:ext cx="1902760"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Content Repository and Workstreams</a:t>
            </a:r>
          </a:p>
        </p:txBody>
      </p:sp>
      <p:sp>
        <p:nvSpPr>
          <p:cNvPr id="23" name="Rectangle 22">
            <a:extLst>
              <a:ext uri="{FF2B5EF4-FFF2-40B4-BE49-F238E27FC236}">
                <a16:creationId xmlns:a16="http://schemas.microsoft.com/office/drawing/2014/main" id="{A0B9236D-DE0D-4B09-AF5C-551D2219E785}"/>
              </a:ext>
            </a:extLst>
          </p:cNvPr>
          <p:cNvSpPr/>
          <p:nvPr/>
        </p:nvSpPr>
        <p:spPr bwMode="auto">
          <a:xfrm>
            <a:off x="10433015" y="3341661"/>
            <a:ext cx="1425389"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 Platforms</a:t>
            </a:r>
          </a:p>
        </p:txBody>
      </p:sp>
      <p:sp>
        <p:nvSpPr>
          <p:cNvPr id="25" name="TextBox 24">
            <a:extLst>
              <a:ext uri="{FF2B5EF4-FFF2-40B4-BE49-F238E27FC236}">
                <a16:creationId xmlns:a16="http://schemas.microsoft.com/office/drawing/2014/main" id="{830F2CD5-80C3-4FD2-BB8D-AB14F265C574}"/>
              </a:ext>
            </a:extLst>
          </p:cNvPr>
          <p:cNvSpPr txBox="1"/>
          <p:nvPr/>
        </p:nvSpPr>
        <p:spPr>
          <a:xfrm>
            <a:off x="204286" y="4291921"/>
            <a:ext cx="1627094" cy="646331"/>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Collaboration</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Work Coordination</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290E10DA-AD3D-4970-B2BF-57DB1A86B1C9}"/>
              </a:ext>
            </a:extLst>
          </p:cNvPr>
          <p:cNvSpPr txBox="1"/>
          <p:nvPr/>
        </p:nvSpPr>
        <p:spPr>
          <a:xfrm>
            <a:off x="1629675" y="4287437"/>
            <a:ext cx="1089211" cy="792525"/>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Landing Page</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Registration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1D7200AF-AE5F-46F6-BFEE-0956C2DAE41B}"/>
              </a:ext>
            </a:extLst>
          </p:cNvPr>
          <p:cNvSpPr txBox="1"/>
          <p:nvPr/>
        </p:nvSpPr>
        <p:spPr>
          <a:xfrm>
            <a:off x="2806291" y="4280713"/>
            <a:ext cx="1902760" cy="1115690"/>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Topic Submission/selection</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Keynote/Breakout Planning</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Speaker Preparation</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28CEB2F7-EE10-4711-B49D-421C1A05AF88}"/>
              </a:ext>
            </a:extLst>
          </p:cNvPr>
          <p:cNvSpPr txBox="1"/>
          <p:nvPr/>
        </p:nvSpPr>
        <p:spPr>
          <a:xfrm>
            <a:off x="4762838" y="4280713"/>
            <a:ext cx="1405218" cy="792525"/>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Attendee Agenda</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Attendee Community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A53FFAE5-BADF-47CC-9E92-8A8FFF681765}"/>
              </a:ext>
            </a:extLst>
          </p:cNvPr>
          <p:cNvSpPr txBox="1"/>
          <p:nvPr/>
        </p:nvSpPr>
        <p:spPr>
          <a:xfrm>
            <a:off x="6275630" y="4280713"/>
            <a:ext cx="1593479" cy="792525"/>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Pre-show prep</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Pre-event content</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Recorded content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D8A48885-5241-476A-BDCB-5F873C1AA68E}"/>
              </a:ext>
            </a:extLst>
          </p:cNvPr>
          <p:cNvSpPr/>
          <p:nvPr/>
        </p:nvSpPr>
        <p:spPr bwMode="auto">
          <a:xfrm>
            <a:off x="4692241" y="3341661"/>
            <a:ext cx="1475815"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Schedule</a:t>
            </a:r>
          </a:p>
        </p:txBody>
      </p:sp>
      <p:sp>
        <p:nvSpPr>
          <p:cNvPr id="33" name="Rectangle 32">
            <a:extLst>
              <a:ext uri="{FF2B5EF4-FFF2-40B4-BE49-F238E27FC236}">
                <a16:creationId xmlns:a16="http://schemas.microsoft.com/office/drawing/2014/main" id="{09857B41-A9B3-479C-A445-B61BA6920E91}"/>
              </a:ext>
            </a:extLst>
          </p:cNvPr>
          <p:cNvSpPr/>
          <p:nvPr/>
        </p:nvSpPr>
        <p:spPr bwMode="auto">
          <a:xfrm>
            <a:off x="6272267" y="3341661"/>
            <a:ext cx="4057654" cy="806824"/>
          </a:xfrm>
          <a:prstGeom prst="rect">
            <a:avLst/>
          </a:prstGeom>
          <a:solidFill>
            <a:srgbClr val="223A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Digital Event Platform</a:t>
            </a:r>
          </a:p>
        </p:txBody>
      </p:sp>
      <p:sp>
        <p:nvSpPr>
          <p:cNvPr id="34" name="TextBox 33">
            <a:extLst>
              <a:ext uri="{FF2B5EF4-FFF2-40B4-BE49-F238E27FC236}">
                <a16:creationId xmlns:a16="http://schemas.microsoft.com/office/drawing/2014/main" id="{8F406825-B9A9-48F2-AD26-749FE772025A}"/>
              </a:ext>
            </a:extLst>
          </p:cNvPr>
          <p:cNvSpPr txBox="1"/>
          <p:nvPr/>
        </p:nvSpPr>
        <p:spPr>
          <a:xfrm>
            <a:off x="869915" y="2570662"/>
            <a:ext cx="145228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Event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Planning</a:t>
            </a:r>
          </a:p>
        </p:txBody>
      </p:sp>
      <p:sp>
        <p:nvSpPr>
          <p:cNvPr id="35" name="TextBox 34">
            <a:extLst>
              <a:ext uri="{FF2B5EF4-FFF2-40B4-BE49-F238E27FC236}">
                <a16:creationId xmlns:a16="http://schemas.microsoft.com/office/drawing/2014/main" id="{CF724274-B102-48D5-B9D9-BE259A6F54BF}"/>
              </a:ext>
            </a:extLst>
          </p:cNvPr>
          <p:cNvSpPr txBox="1"/>
          <p:nvPr/>
        </p:nvSpPr>
        <p:spPr>
          <a:xfrm>
            <a:off x="2888657" y="2563631"/>
            <a:ext cx="1902760"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Event Content and Schedule Management</a:t>
            </a:r>
          </a:p>
        </p:txBody>
      </p:sp>
      <p:sp>
        <p:nvSpPr>
          <p:cNvPr id="36" name="TextBox 35">
            <a:extLst>
              <a:ext uri="{FF2B5EF4-FFF2-40B4-BE49-F238E27FC236}">
                <a16:creationId xmlns:a16="http://schemas.microsoft.com/office/drawing/2014/main" id="{B3324245-867E-4A23-9409-43FED7FE506B}"/>
              </a:ext>
            </a:extLst>
          </p:cNvPr>
          <p:cNvSpPr txBox="1"/>
          <p:nvPr/>
        </p:nvSpPr>
        <p:spPr>
          <a:xfrm>
            <a:off x="5465447" y="2575187"/>
            <a:ext cx="190275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Attendee Experience and Engagement</a:t>
            </a:r>
          </a:p>
        </p:txBody>
      </p:sp>
      <p:sp>
        <p:nvSpPr>
          <p:cNvPr id="38" name="Rectangle 37">
            <a:extLst>
              <a:ext uri="{FF2B5EF4-FFF2-40B4-BE49-F238E27FC236}">
                <a16:creationId xmlns:a16="http://schemas.microsoft.com/office/drawing/2014/main" id="{1A0E3DB4-6A10-4506-BB47-AF90BF3D8C63}"/>
              </a:ext>
            </a:extLst>
          </p:cNvPr>
          <p:cNvSpPr/>
          <p:nvPr/>
        </p:nvSpPr>
        <p:spPr bwMode="auto">
          <a:xfrm>
            <a:off x="7680848" y="4239005"/>
            <a:ext cx="1694331" cy="227729"/>
          </a:xfrm>
          <a:prstGeom prst="rect">
            <a:avLst/>
          </a:prstGeom>
          <a:solidFill>
            <a:srgbClr val="0071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 Content</a:t>
            </a:r>
          </a:p>
        </p:txBody>
      </p:sp>
      <p:sp>
        <p:nvSpPr>
          <p:cNvPr id="46" name="Rectangle 45">
            <a:extLst>
              <a:ext uri="{FF2B5EF4-FFF2-40B4-BE49-F238E27FC236}">
                <a16:creationId xmlns:a16="http://schemas.microsoft.com/office/drawing/2014/main" id="{0C5A10BD-D28A-4B6F-BDA1-1256AEB498DC}"/>
              </a:ext>
            </a:extLst>
          </p:cNvPr>
          <p:cNvSpPr/>
          <p:nvPr/>
        </p:nvSpPr>
        <p:spPr bwMode="auto">
          <a:xfrm>
            <a:off x="7680848" y="4563251"/>
            <a:ext cx="1694331" cy="227729"/>
          </a:xfrm>
          <a:prstGeom prst="rect">
            <a:avLst/>
          </a:prstGeom>
          <a:solidFill>
            <a:srgbClr val="0071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Interstitial Content</a:t>
            </a:r>
          </a:p>
        </p:txBody>
      </p:sp>
      <p:sp>
        <p:nvSpPr>
          <p:cNvPr id="47" name="Rectangle 46">
            <a:extLst>
              <a:ext uri="{FF2B5EF4-FFF2-40B4-BE49-F238E27FC236}">
                <a16:creationId xmlns:a16="http://schemas.microsoft.com/office/drawing/2014/main" id="{93AC568F-CC33-4969-B1AE-897D35B99CC7}"/>
              </a:ext>
            </a:extLst>
          </p:cNvPr>
          <p:cNvSpPr/>
          <p:nvPr/>
        </p:nvSpPr>
        <p:spPr bwMode="auto">
          <a:xfrm>
            <a:off x="7680847" y="4852233"/>
            <a:ext cx="1694331" cy="227729"/>
          </a:xfrm>
          <a:prstGeom prst="rect">
            <a:avLst/>
          </a:prstGeom>
          <a:solidFill>
            <a:srgbClr val="0071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Interactive Sessions</a:t>
            </a:r>
          </a:p>
        </p:txBody>
      </p:sp>
      <p:sp>
        <p:nvSpPr>
          <p:cNvPr id="48" name="Rectangle 47">
            <a:extLst>
              <a:ext uri="{FF2B5EF4-FFF2-40B4-BE49-F238E27FC236}">
                <a16:creationId xmlns:a16="http://schemas.microsoft.com/office/drawing/2014/main" id="{C53F2915-1DC2-450B-8BCA-948C9DB35460}"/>
              </a:ext>
            </a:extLst>
          </p:cNvPr>
          <p:cNvSpPr/>
          <p:nvPr/>
        </p:nvSpPr>
        <p:spPr bwMode="auto">
          <a:xfrm>
            <a:off x="7680847" y="5158784"/>
            <a:ext cx="1694331" cy="227729"/>
          </a:xfrm>
          <a:prstGeom prst="rect">
            <a:avLst/>
          </a:prstGeom>
          <a:solidFill>
            <a:srgbClr val="0071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Digital meetups</a:t>
            </a:r>
          </a:p>
        </p:txBody>
      </p:sp>
      <p:sp>
        <p:nvSpPr>
          <p:cNvPr id="50" name="TextBox 49">
            <a:extLst>
              <a:ext uri="{FF2B5EF4-FFF2-40B4-BE49-F238E27FC236}">
                <a16:creationId xmlns:a16="http://schemas.microsoft.com/office/drawing/2014/main" id="{E73BFDC1-9265-4394-9283-3F63689ABE25}"/>
              </a:ext>
            </a:extLst>
          </p:cNvPr>
          <p:cNvSpPr txBox="1"/>
          <p:nvPr/>
        </p:nvSpPr>
        <p:spPr>
          <a:xfrm>
            <a:off x="9533181" y="4255566"/>
            <a:ext cx="1593479" cy="630942"/>
          </a:xfrm>
          <a:prstGeom prst="rect">
            <a:avLst/>
          </a:prstGeom>
          <a:noFill/>
        </p:spPr>
        <p:txBody>
          <a:bodyPr wrap="square" lIns="0" tIns="0" rIns="0" bIns="0" rtlCol="0">
            <a:spAutoFit/>
          </a:bodyPr>
          <a:lstStyle/>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Recorded content</a:t>
            </a:r>
          </a:p>
          <a:p>
            <a:pPr marL="120650" marR="0" lvl="0" indent="-1206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Attendee Community</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1" name="TextBox 50">
            <a:extLst>
              <a:ext uri="{FF2B5EF4-FFF2-40B4-BE49-F238E27FC236}">
                <a16:creationId xmlns:a16="http://schemas.microsoft.com/office/drawing/2014/main" id="{8B2007CD-308C-4CE7-9778-A10F1AA6ADA3}"/>
              </a:ext>
            </a:extLst>
          </p:cNvPr>
          <p:cNvSpPr txBox="1"/>
          <p:nvPr/>
        </p:nvSpPr>
        <p:spPr>
          <a:xfrm>
            <a:off x="9696230" y="2583652"/>
            <a:ext cx="79897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On Demand</a:t>
            </a:r>
          </a:p>
        </p:txBody>
      </p:sp>
      <p:sp>
        <p:nvSpPr>
          <p:cNvPr id="52" name="TextBox 51">
            <a:extLst>
              <a:ext uri="{FF2B5EF4-FFF2-40B4-BE49-F238E27FC236}">
                <a16:creationId xmlns:a16="http://schemas.microsoft.com/office/drawing/2014/main" id="{38C9753D-CE35-4CC0-A36F-A8652714AE9E}"/>
              </a:ext>
            </a:extLst>
          </p:cNvPr>
          <p:cNvSpPr txBox="1"/>
          <p:nvPr/>
        </p:nvSpPr>
        <p:spPr>
          <a:xfrm>
            <a:off x="10722130" y="2570662"/>
            <a:ext cx="99928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Ongoing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Engagement</a:t>
            </a:r>
          </a:p>
        </p:txBody>
      </p:sp>
      <p:sp>
        <p:nvSpPr>
          <p:cNvPr id="30" name="Title 1">
            <a:extLst>
              <a:ext uri="{FF2B5EF4-FFF2-40B4-BE49-F238E27FC236}">
                <a16:creationId xmlns:a16="http://schemas.microsoft.com/office/drawing/2014/main" id="{24F1C182-5C92-4A2F-98EB-641C3C9F19B5}"/>
              </a:ext>
            </a:extLst>
          </p:cNvPr>
          <p:cNvSpPr txBox="1">
            <a:spLocks/>
          </p:cNvSpPr>
          <p:nvPr/>
        </p:nvSpPr>
        <p:spPr>
          <a:xfrm>
            <a:off x="327006" y="342899"/>
            <a:ext cx="6923539"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Digital Event Planning Timeline</a:t>
            </a:r>
          </a:p>
        </p:txBody>
      </p:sp>
    </p:spTree>
    <p:extLst>
      <p:ext uri="{BB962C8B-B14F-4D97-AF65-F5344CB8AC3E}">
        <p14:creationId xmlns:p14="http://schemas.microsoft.com/office/powerpoint/2010/main" val="3569887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ADDA8E-E81A-4A51-B2B0-CABEC4807644}"/>
              </a:ext>
              <a:ext uri="{C183D7F6-B498-43B3-948B-1728B52AA6E4}">
                <adec:decorative xmlns:adec="http://schemas.microsoft.com/office/drawing/2017/decorative" val="1"/>
              </a:ext>
            </a:extLst>
          </p:cNvPr>
          <p:cNvSpPr/>
          <p:nvPr/>
        </p:nvSpPr>
        <p:spPr bwMode="auto">
          <a:xfrm>
            <a:off x="0" y="1365990"/>
            <a:ext cx="12192000" cy="51364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Title 11">
            <a:extLst>
              <a:ext uri="{FF2B5EF4-FFF2-40B4-BE49-F238E27FC236}">
                <a16:creationId xmlns:a16="http://schemas.microsoft.com/office/drawing/2014/main" id="{C10EA416-745B-426D-96EC-CE82C535A684}"/>
              </a:ext>
            </a:extLst>
          </p:cNvPr>
          <p:cNvSpPr>
            <a:spLocks noGrp="1"/>
          </p:cNvSpPr>
          <p:nvPr>
            <p:ph type="title" idx="4294967295"/>
          </p:nvPr>
        </p:nvSpPr>
        <p:spPr>
          <a:xfrm>
            <a:off x="584200" y="466780"/>
            <a:ext cx="13171488" cy="711145"/>
          </a:xfrm>
        </p:spPr>
        <p:txBody>
          <a:bodyPr/>
          <a:lstStyle/>
          <a:p>
            <a:r>
              <a:rPr lang="en-US" sz="3600" spc="-50" dirty="0">
                <a:solidFill>
                  <a:srgbClr val="4B53BC"/>
                </a:solidFill>
                <a:latin typeface="Segoe UI Semibold"/>
              </a:rPr>
              <a:t>Microsoft 365 Event Toolbox</a:t>
            </a:r>
            <a:br>
              <a:rPr kumimoji="0" lang="en-US" sz="3600" b="0" i="0" u="none" strike="noStrike" kern="1200" cap="none" spc="-50" normalizeH="0" noProof="0" dirty="0">
                <a:ln w="3175">
                  <a:noFill/>
                </a:ln>
                <a:solidFill>
                  <a:srgbClr val="5558AF"/>
                </a:solidFill>
                <a:effectLst/>
                <a:uLnTx/>
                <a:uFillTx/>
                <a:latin typeface="Segoe UI Semibold"/>
                <a:ea typeface="+mn-ea"/>
                <a:cs typeface="Segoe UI" pitchFamily="34" charset="0"/>
              </a:rPr>
            </a:br>
            <a:endParaRPr lang="en-US" sz="3600" spc="-50" dirty="0">
              <a:solidFill>
                <a:srgbClr val="5558AF"/>
              </a:solidFill>
            </a:endParaRPr>
          </a:p>
        </p:txBody>
      </p:sp>
      <p:sp>
        <p:nvSpPr>
          <p:cNvPr id="5" name="TextBox 4">
            <a:extLst>
              <a:ext uri="{FF2B5EF4-FFF2-40B4-BE49-F238E27FC236}">
                <a16:creationId xmlns:a16="http://schemas.microsoft.com/office/drawing/2014/main" id="{C5C1F1E8-920A-4252-B302-4352A8ADE6B5}"/>
              </a:ext>
            </a:extLst>
          </p:cNvPr>
          <p:cNvSpPr txBox="1"/>
          <p:nvPr/>
        </p:nvSpPr>
        <p:spPr>
          <a:xfrm>
            <a:off x="3517319" y="3325190"/>
            <a:ext cx="2743713" cy="2523768"/>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Teams 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cs typeface="Segoe UI" panose="020B0502040204020203" pitchFamily="34" charset="0"/>
              </a:rPr>
              <a:t>Interactive, Immersive, up to 300 people (250 GCC)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cs typeface="Segoe UI" panose="020B0502040204020203" pitchFamily="34" charset="0"/>
              </a:rPr>
              <a:t>New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Segoe UI" panose="020B0502040204020203" pitchFamily="34" charset="0"/>
                <a:cs typeface="Segoe UI" panose="020B0502040204020203" pitchFamily="34" charset="0"/>
              </a:rPr>
              <a:t>Attendee Engagement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Segoe UI" panose="020B0502040204020203" pitchFamily="34" charset="0"/>
                <a:cs typeface="Segoe UI" panose="020B0502040204020203" pitchFamily="34" charset="0"/>
              </a:rPr>
              <a:t>Presenter Tools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Segoe UI" panose="020B0502040204020203" pitchFamily="34" charset="0"/>
                <a:cs typeface="Segoe UI" panose="020B0502040204020203" pitchFamily="34" charset="0"/>
              </a:rPr>
              <a:t>Registration, Reporting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0000"/>
                </a:solidFill>
                <a:latin typeface="Segoe UI" panose="020B0502040204020203" pitchFamily="34" charset="0"/>
                <a:cs typeface="Segoe UI" panose="020B0502040204020203" pitchFamily="34" charset="0"/>
              </a:rPr>
              <a:t>1000 attendee meetings,</a:t>
            </a:r>
            <a:br>
              <a:rPr lang="en-US" sz="1400" dirty="0">
                <a:solidFill>
                  <a:srgbClr val="000000"/>
                </a:solidFill>
                <a:latin typeface="Segoe UI" panose="020B0502040204020203" pitchFamily="34" charset="0"/>
                <a:cs typeface="Segoe UI" panose="020B0502040204020203" pitchFamily="34" charset="0"/>
              </a:rPr>
            </a:br>
            <a:r>
              <a:rPr lang="en-US" sz="1400" dirty="0">
                <a:solidFill>
                  <a:srgbClr val="000000"/>
                </a:solidFill>
                <a:latin typeface="Segoe UI" panose="020B0502040204020203" pitchFamily="34" charset="0"/>
                <a:cs typeface="Segoe UI" panose="020B0502040204020203" pitchFamily="34" charset="0"/>
              </a:rPr>
              <a:t>10,000 view-only Experience</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2C4DEA6A-8527-4370-BF0A-FE7DAD7616B7}"/>
              </a:ext>
            </a:extLst>
          </p:cNvPr>
          <p:cNvSpPr txBox="1"/>
          <p:nvPr/>
        </p:nvSpPr>
        <p:spPr>
          <a:xfrm>
            <a:off x="584200" y="3338753"/>
            <a:ext cx="2503643" cy="1892826"/>
          </a:xfrm>
          <a:prstGeom prst="rect">
            <a:avLst/>
          </a:prstGeom>
          <a:noFill/>
        </p:spPr>
        <p:txBody>
          <a:bodyPr wrap="square">
            <a:spAutoFit/>
          </a:bodyPr>
          <a:lstStyle>
            <a:defPPr>
              <a:defRPr lang="en-US"/>
            </a:defPPr>
            <a:lvl1pPr>
              <a:defRPr sz="1400">
                <a:solidFill>
                  <a:srgbClr val="000000"/>
                </a:solidFill>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Teams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Plan, Coordinate, and host Virtual Events and Town Halls</a:t>
            </a: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dirty="0">
                <a:latin typeface="Segoe UI" panose="020B0502040204020203" pitchFamily="34" charset="0"/>
                <a:cs typeface="Segoe UI" panose="020B0502040204020203" pitchFamily="34" charset="0"/>
              </a:rPr>
              <a:t>Integrate Microsoft 365 tools like </a:t>
            </a:r>
            <a:r>
              <a:rPr lang="en-US" b="1" dirty="0">
                <a:latin typeface="Segoe UI" panose="020B0502040204020203" pitchFamily="34" charset="0"/>
                <a:cs typeface="Segoe UI" panose="020B0502040204020203" pitchFamily="34" charset="0"/>
              </a:rPr>
              <a:t>Planner</a:t>
            </a:r>
            <a:r>
              <a:rPr lang="en-US" dirty="0">
                <a:latin typeface="Segoe UI" panose="020B0502040204020203" pitchFamily="34" charset="0"/>
                <a:cs typeface="Segoe UI" panose="020B0502040204020203" pitchFamily="34" charset="0"/>
              </a:rPr>
              <a:t> and </a:t>
            </a:r>
            <a:r>
              <a:rPr lang="en-US" b="1" dirty="0">
                <a:latin typeface="Segoe UI" panose="020B0502040204020203" pitchFamily="34" charset="0"/>
                <a:cs typeface="Segoe UI" panose="020B0502040204020203" pitchFamily="34" charset="0"/>
              </a:rPr>
              <a:t>Lists</a:t>
            </a:r>
            <a:r>
              <a:rPr lang="en-US" dirty="0">
                <a:latin typeface="Segoe UI" panose="020B0502040204020203" pitchFamily="34" charset="0"/>
                <a:cs typeface="Segoe UI" panose="020B0502040204020203" pitchFamily="34" charset="0"/>
              </a:rPr>
              <a:t> to manage work and runway</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E3EC7AEB-FCD9-4AFA-A3DD-0B0F17756BFD}"/>
              </a:ext>
            </a:extLst>
          </p:cNvPr>
          <p:cNvSpPr txBox="1"/>
          <p:nvPr/>
        </p:nvSpPr>
        <p:spPr>
          <a:xfrm>
            <a:off x="6432084" y="3310013"/>
            <a:ext cx="2470821" cy="29700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365 </a:t>
            </a:r>
            <a:br>
              <a:rPr kumimoji="0" lang="en-US"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Live Events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Broadcast events that use Teams or an External Encoder to generate a media 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Host in Microsoft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Stream</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Yammer</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or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panose="020B0502040204020203" pitchFamily="34" charset="0"/>
                <a:cs typeface="Segoe UI" panose="020B0502040204020203" pitchFamily="34" charset="0"/>
              </a:rPr>
              <a:t>Scale to 100,000 internal attendees on request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5C977A7-A032-4FF6-B770-545E947EE777}"/>
              </a:ext>
            </a:extLst>
          </p:cNvPr>
          <p:cNvSpPr txBox="1"/>
          <p:nvPr/>
        </p:nvSpPr>
        <p:spPr>
          <a:xfrm>
            <a:off x="9233187" y="3327957"/>
            <a:ext cx="2485569"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SharePoint, Yammer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Internal landing page for large digital events and communities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0000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Immersive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VR</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experience</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for virtual continuity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5017E561-2D11-478E-93ED-93E91ECD56D4}"/>
                  </a:ext>
                </a:extLst>
              </p14:cNvPr>
              <p14:cNvContentPartPr/>
              <p14:nvPr/>
            </p14:nvContentPartPr>
            <p14:xfrm>
              <a:off x="2119009" y="-4458599"/>
              <a:ext cx="360" cy="360"/>
            </p14:xfrm>
          </p:contentPart>
        </mc:Choice>
        <mc:Fallback xmlns="">
          <p:pic>
            <p:nvPicPr>
              <p:cNvPr id="15" name="Ink 14">
                <a:extLst>
                  <a:ext uri="{FF2B5EF4-FFF2-40B4-BE49-F238E27FC236}">
                    <a16:creationId xmlns:a16="http://schemas.microsoft.com/office/drawing/2014/main" id="{5017E561-2D11-478E-93ED-93E91ECD56D4}"/>
                  </a:ext>
                </a:extLst>
              </p:cNvPr>
              <p:cNvPicPr/>
              <p:nvPr/>
            </p:nvPicPr>
            <p:blipFill>
              <a:blip r:embed="rId4"/>
              <a:stretch>
                <a:fillRect/>
              </a:stretch>
            </p:blipFill>
            <p:spPr>
              <a:xfrm>
                <a:off x="2110009" y="-44675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0CAD6D64-4F10-4A3A-B268-A99277E7A09F}"/>
                  </a:ext>
                </a:extLst>
              </p14:cNvPr>
              <p14:cNvContentPartPr/>
              <p14:nvPr/>
            </p14:nvContentPartPr>
            <p14:xfrm>
              <a:off x="11135202" y="1393139"/>
              <a:ext cx="360" cy="360"/>
            </p14:xfrm>
          </p:contentPart>
        </mc:Choice>
        <mc:Fallback xmlns="">
          <p:pic>
            <p:nvPicPr>
              <p:cNvPr id="16" name="Ink 15">
                <a:extLst>
                  <a:ext uri="{FF2B5EF4-FFF2-40B4-BE49-F238E27FC236}">
                    <a16:creationId xmlns:a16="http://schemas.microsoft.com/office/drawing/2014/main" id="{0CAD6D64-4F10-4A3A-B268-A99277E7A09F}"/>
                  </a:ext>
                </a:extLst>
              </p:cNvPr>
              <p:cNvPicPr/>
              <p:nvPr/>
            </p:nvPicPr>
            <p:blipFill>
              <a:blip r:embed="rId4"/>
              <a:stretch>
                <a:fillRect/>
              </a:stretch>
            </p:blipFill>
            <p:spPr>
              <a:xfrm>
                <a:off x="11126202" y="138413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C5A8E00-098E-4DBD-AB44-F95389631583}"/>
                  </a:ext>
                </a:extLst>
              </p14:cNvPr>
              <p14:cNvContentPartPr/>
              <p14:nvPr/>
            </p14:nvContentPartPr>
            <p14:xfrm>
              <a:off x="11135202" y="1393139"/>
              <a:ext cx="360" cy="360"/>
            </p14:xfrm>
          </p:contentPart>
        </mc:Choice>
        <mc:Fallback xmlns="">
          <p:pic>
            <p:nvPicPr>
              <p:cNvPr id="17" name="Ink 16">
                <a:extLst>
                  <a:ext uri="{FF2B5EF4-FFF2-40B4-BE49-F238E27FC236}">
                    <a16:creationId xmlns:a16="http://schemas.microsoft.com/office/drawing/2014/main" id="{EC5A8E00-098E-4DBD-AB44-F95389631583}"/>
                  </a:ext>
                </a:extLst>
              </p:cNvPr>
              <p:cNvPicPr/>
              <p:nvPr/>
            </p:nvPicPr>
            <p:blipFill>
              <a:blip r:embed="rId4"/>
              <a:stretch>
                <a:fillRect/>
              </a:stretch>
            </p:blipFill>
            <p:spPr>
              <a:xfrm>
                <a:off x="11126202" y="138413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C5600450-5025-4D93-954A-551CC6413AAF}"/>
                  </a:ext>
                </a:extLst>
              </p14:cNvPr>
              <p14:cNvContentPartPr/>
              <p14:nvPr/>
            </p14:nvContentPartPr>
            <p14:xfrm>
              <a:off x="11135202" y="1393139"/>
              <a:ext cx="360" cy="360"/>
            </p14:xfrm>
          </p:contentPart>
        </mc:Choice>
        <mc:Fallback xmlns="">
          <p:pic>
            <p:nvPicPr>
              <p:cNvPr id="18" name="Ink 17">
                <a:extLst>
                  <a:ext uri="{FF2B5EF4-FFF2-40B4-BE49-F238E27FC236}">
                    <a16:creationId xmlns:a16="http://schemas.microsoft.com/office/drawing/2014/main" id="{C5600450-5025-4D93-954A-551CC6413AAF}"/>
                  </a:ext>
                </a:extLst>
              </p:cNvPr>
              <p:cNvPicPr/>
              <p:nvPr/>
            </p:nvPicPr>
            <p:blipFill>
              <a:blip r:embed="rId4"/>
              <a:stretch>
                <a:fillRect/>
              </a:stretch>
            </p:blipFill>
            <p:spPr>
              <a:xfrm>
                <a:off x="11126202" y="1384139"/>
                <a:ext cx="18000" cy="18000"/>
              </a:xfrm>
              <a:prstGeom prst="rect">
                <a:avLst/>
              </a:prstGeom>
            </p:spPr>
          </p:pic>
        </mc:Fallback>
      </mc:AlternateContent>
      <p:sp>
        <p:nvSpPr>
          <p:cNvPr id="22" name="Rectangle 21">
            <a:extLst>
              <a:ext uri="{FF2B5EF4-FFF2-40B4-BE49-F238E27FC236}">
                <a16:creationId xmlns:a16="http://schemas.microsoft.com/office/drawing/2014/main" id="{60A9BE3B-AB0F-40E9-AD04-893249C6CBF6}"/>
              </a:ext>
              <a:ext uri="{C183D7F6-B498-43B3-948B-1728B52AA6E4}">
                <adec:decorative xmlns:adec="http://schemas.microsoft.com/office/drawing/2017/decorative" val="1"/>
              </a:ext>
            </a:extLst>
          </p:cNvPr>
          <p:cNvSpPr/>
          <p:nvPr/>
        </p:nvSpPr>
        <p:spPr>
          <a:xfrm>
            <a:off x="3595804" y="3229568"/>
            <a:ext cx="2396294" cy="45720"/>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24012D4-549D-445B-84DE-DB8DC09F0CEE}"/>
              </a:ext>
              <a:ext uri="{C183D7F6-B498-43B3-948B-1728B52AA6E4}">
                <adec:decorative xmlns:adec="http://schemas.microsoft.com/office/drawing/2017/decorative" val="1"/>
              </a:ext>
            </a:extLst>
          </p:cNvPr>
          <p:cNvSpPr/>
          <p:nvPr/>
        </p:nvSpPr>
        <p:spPr>
          <a:xfrm>
            <a:off x="691549" y="3240967"/>
            <a:ext cx="2396294" cy="45720"/>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5D08AB22-198B-423A-B9DB-6C2E86FD9858}"/>
              </a:ext>
              <a:ext uri="{C183D7F6-B498-43B3-948B-1728B52AA6E4}">
                <adec:decorative xmlns:adec="http://schemas.microsoft.com/office/drawing/2017/decorative" val="1"/>
              </a:ext>
            </a:extLst>
          </p:cNvPr>
          <p:cNvSpPr/>
          <p:nvPr/>
        </p:nvSpPr>
        <p:spPr>
          <a:xfrm>
            <a:off x="6506611" y="3212227"/>
            <a:ext cx="2396294" cy="45720"/>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C3188EF-5865-416F-9E06-EAA3ADFDC6A4}"/>
              </a:ext>
              <a:ext uri="{C183D7F6-B498-43B3-948B-1728B52AA6E4}">
                <adec:decorative xmlns:adec="http://schemas.microsoft.com/office/drawing/2017/decorative" val="1"/>
              </a:ext>
            </a:extLst>
          </p:cNvPr>
          <p:cNvSpPr/>
          <p:nvPr/>
        </p:nvSpPr>
        <p:spPr>
          <a:xfrm>
            <a:off x="9332382" y="3219877"/>
            <a:ext cx="2396294" cy="45720"/>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362" name="Picture 2" descr="See the source image">
            <a:extLst>
              <a:ext uri="{FF2B5EF4-FFF2-40B4-BE49-F238E27FC236}">
                <a16:creationId xmlns:a16="http://schemas.microsoft.com/office/drawing/2014/main" id="{D81C801E-C3D2-414E-AB3E-CA989E2BC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549" y="1792444"/>
            <a:ext cx="2396294" cy="13452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Live reactions Main">
            <a:extLst>
              <a:ext uri="{FF2B5EF4-FFF2-40B4-BE49-F238E27FC236}">
                <a16:creationId xmlns:a16="http://schemas.microsoft.com/office/drawing/2014/main" id="{42830122-A841-4397-A0F7-2FEACCAC7B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5804" y="1763704"/>
            <a:ext cx="2396294" cy="1360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See the source image">
            <a:extLst>
              <a:ext uri="{FF2B5EF4-FFF2-40B4-BE49-F238E27FC236}">
                <a16:creationId xmlns:a16="http://schemas.microsoft.com/office/drawing/2014/main" id="{E5162231-E2B3-4C07-954A-6812113C94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4771" y="1763704"/>
            <a:ext cx="2408134" cy="1318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DF077E8-086D-43AC-A316-97A7A3997E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20542" y="1760075"/>
            <a:ext cx="2408134" cy="1318334"/>
          </a:xfrm>
          <a:prstGeom prst="rect">
            <a:avLst/>
          </a:prstGeom>
          <a:ln>
            <a:solidFill>
              <a:schemeClr val="tx1">
                <a:lumMod val="50000"/>
                <a:lumOff val="50000"/>
              </a:schemeClr>
            </a:solidFill>
          </a:ln>
        </p:spPr>
      </p:pic>
    </p:spTree>
    <p:extLst>
      <p:ext uri="{BB962C8B-B14F-4D97-AF65-F5344CB8AC3E}">
        <p14:creationId xmlns:p14="http://schemas.microsoft.com/office/powerpoint/2010/main" val="41302869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Online meeting">
            <a:extLst>
              <a:ext uri="{FF2B5EF4-FFF2-40B4-BE49-F238E27FC236}">
                <a16:creationId xmlns:a16="http://schemas.microsoft.com/office/drawing/2014/main" id="{FF9A7BE9-0D65-4F6E-8272-866F21A7D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20890" y="2344401"/>
            <a:ext cx="600965" cy="600965"/>
          </a:xfrm>
          <a:prstGeom prst="rect">
            <a:avLst/>
          </a:prstGeom>
        </p:spPr>
      </p:pic>
      <p:pic>
        <p:nvPicPr>
          <p:cNvPr id="13" name="Graphic 12" descr="Podcast">
            <a:extLst>
              <a:ext uri="{FF2B5EF4-FFF2-40B4-BE49-F238E27FC236}">
                <a16:creationId xmlns:a16="http://schemas.microsoft.com/office/drawing/2014/main" id="{37B1591C-B36C-49A8-961E-FF05A29CF5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9083" y="4849179"/>
            <a:ext cx="537830" cy="537830"/>
          </a:xfrm>
          <a:prstGeom prst="rect">
            <a:avLst/>
          </a:prstGeom>
        </p:spPr>
      </p:pic>
      <p:pic>
        <p:nvPicPr>
          <p:cNvPr id="18" name="Graphic 17" descr="Bar chart">
            <a:extLst>
              <a:ext uri="{FF2B5EF4-FFF2-40B4-BE49-F238E27FC236}">
                <a16:creationId xmlns:a16="http://schemas.microsoft.com/office/drawing/2014/main" id="{224AB12D-DD39-4C9C-9518-FF88DAC275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2496" y="4451480"/>
            <a:ext cx="600965" cy="600965"/>
          </a:xfrm>
          <a:prstGeom prst="rect">
            <a:avLst/>
          </a:prstGeom>
        </p:spPr>
      </p:pic>
      <p:pic>
        <p:nvPicPr>
          <p:cNvPr id="23" name="Graphic 22" descr="Work from home desk">
            <a:extLst>
              <a:ext uri="{FF2B5EF4-FFF2-40B4-BE49-F238E27FC236}">
                <a16:creationId xmlns:a16="http://schemas.microsoft.com/office/drawing/2014/main" id="{0497763C-7372-4A1C-B8D9-EB57DE0FB6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0374" y="3156009"/>
            <a:ext cx="600965" cy="600965"/>
          </a:xfrm>
          <a:prstGeom prst="rect">
            <a:avLst/>
          </a:prstGeom>
        </p:spPr>
      </p:pic>
      <p:pic>
        <p:nvPicPr>
          <p:cNvPr id="25" name="Graphic 24" descr="Internet">
            <a:extLst>
              <a:ext uri="{FF2B5EF4-FFF2-40B4-BE49-F238E27FC236}">
                <a16:creationId xmlns:a16="http://schemas.microsoft.com/office/drawing/2014/main" id="{E7FC2140-9275-4072-91B7-ACE5818FB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95942" y="2276780"/>
            <a:ext cx="736206" cy="736206"/>
          </a:xfrm>
          <a:prstGeom prst="rect">
            <a:avLst/>
          </a:prstGeom>
        </p:spPr>
      </p:pic>
      <p:pic>
        <p:nvPicPr>
          <p:cNvPr id="28" name="Graphic 27" descr="Employee badge">
            <a:extLst>
              <a:ext uri="{FF2B5EF4-FFF2-40B4-BE49-F238E27FC236}">
                <a16:creationId xmlns:a16="http://schemas.microsoft.com/office/drawing/2014/main" id="{30223DB2-1130-405E-8C80-AC10D6301B0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07713" y="4728659"/>
            <a:ext cx="600965" cy="600965"/>
          </a:xfrm>
          <a:prstGeom prst="rect">
            <a:avLst/>
          </a:prstGeom>
        </p:spPr>
      </p:pic>
      <p:pic>
        <p:nvPicPr>
          <p:cNvPr id="30" name="Graphic 29" descr="Chat">
            <a:extLst>
              <a:ext uri="{FF2B5EF4-FFF2-40B4-BE49-F238E27FC236}">
                <a16:creationId xmlns:a16="http://schemas.microsoft.com/office/drawing/2014/main" id="{39C10CF7-DEA2-452B-9790-FF4112AA6E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0317" y="2074455"/>
            <a:ext cx="602181" cy="602181"/>
          </a:xfrm>
          <a:prstGeom prst="rect">
            <a:avLst/>
          </a:prstGeom>
        </p:spPr>
      </p:pic>
      <p:graphicFrame>
        <p:nvGraphicFramePr>
          <p:cNvPr id="14" name="Table 4">
            <a:extLst>
              <a:ext uri="{FF2B5EF4-FFF2-40B4-BE49-F238E27FC236}">
                <a16:creationId xmlns:a16="http://schemas.microsoft.com/office/drawing/2014/main" id="{E70F17E6-F9E2-4524-AAAA-46B8D4AAACFC}"/>
              </a:ext>
            </a:extLst>
          </p:cNvPr>
          <p:cNvGraphicFramePr>
            <a:graphicFrameLocks/>
          </p:cNvGraphicFramePr>
          <p:nvPr/>
        </p:nvGraphicFramePr>
        <p:xfrm>
          <a:off x="234043" y="329770"/>
          <a:ext cx="11723913" cy="6423216"/>
        </p:xfrm>
        <a:graphic>
          <a:graphicData uri="http://schemas.openxmlformats.org/drawingml/2006/table">
            <a:tbl>
              <a:tblPr firstRow="1" bandRow="1">
                <a:tableStyleId>{5C22544A-7EE6-4342-B048-85BDC9FD1C3A}</a:tableStyleId>
              </a:tblPr>
              <a:tblGrid>
                <a:gridCol w="463949">
                  <a:extLst>
                    <a:ext uri="{9D8B030D-6E8A-4147-A177-3AD203B41FA5}">
                      <a16:colId xmlns:a16="http://schemas.microsoft.com/office/drawing/2014/main" val="2576150030"/>
                    </a:ext>
                  </a:extLst>
                </a:gridCol>
                <a:gridCol w="2814991">
                  <a:extLst>
                    <a:ext uri="{9D8B030D-6E8A-4147-A177-3AD203B41FA5}">
                      <a16:colId xmlns:a16="http://schemas.microsoft.com/office/drawing/2014/main" val="1544224512"/>
                    </a:ext>
                  </a:extLst>
                </a:gridCol>
                <a:gridCol w="2814991">
                  <a:extLst>
                    <a:ext uri="{9D8B030D-6E8A-4147-A177-3AD203B41FA5}">
                      <a16:colId xmlns:a16="http://schemas.microsoft.com/office/drawing/2014/main" val="3177691541"/>
                    </a:ext>
                  </a:extLst>
                </a:gridCol>
                <a:gridCol w="2814991">
                  <a:extLst>
                    <a:ext uri="{9D8B030D-6E8A-4147-A177-3AD203B41FA5}">
                      <a16:colId xmlns:a16="http://schemas.microsoft.com/office/drawing/2014/main" val="2066488805"/>
                    </a:ext>
                  </a:extLst>
                </a:gridCol>
                <a:gridCol w="2814991">
                  <a:extLst>
                    <a:ext uri="{9D8B030D-6E8A-4147-A177-3AD203B41FA5}">
                      <a16:colId xmlns:a16="http://schemas.microsoft.com/office/drawing/2014/main" val="1475431488"/>
                    </a:ext>
                  </a:extLst>
                </a:gridCol>
              </a:tblGrid>
              <a:tr h="324868">
                <a:tc>
                  <a:txBody>
                    <a:bodyPr/>
                    <a:lstStyle/>
                    <a:p>
                      <a:pPr algn="ctr"/>
                      <a:endParaRPr lang="en-US" sz="1200" b="1" kern="1200" dirty="0">
                        <a:solidFill>
                          <a:schemeClr val="lt1"/>
                        </a:solidFill>
                        <a:latin typeface="+mn-lt"/>
                        <a:ea typeface="+mn-ea"/>
                        <a:cs typeface="+mn-cs"/>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kern="1200" dirty="0">
                          <a:solidFill>
                            <a:schemeClr val="lt1"/>
                          </a:solidFill>
                          <a:latin typeface="+mn-lt"/>
                          <a:ea typeface="+mn-ea"/>
                          <a:cs typeface="+mn-cs"/>
                        </a:rPr>
                        <a:t>Event Planning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b="1" kern="1200" dirty="0">
                          <a:solidFill>
                            <a:schemeClr val="lt1"/>
                          </a:solidFill>
                          <a:latin typeface="+mn-lt"/>
                          <a:ea typeface="+mn-ea"/>
                          <a:cs typeface="+mn-cs"/>
                        </a:rPr>
                        <a:t>Event Content</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0000"/>
                    </a:solidFill>
                  </a:tcPr>
                </a:tc>
                <a:tc>
                  <a:txBody>
                    <a:bodyPr/>
                    <a:lstStyle/>
                    <a:p>
                      <a:pPr algn="ctr"/>
                      <a:r>
                        <a:rPr lang="en-US" sz="1200" b="1" kern="1200" dirty="0">
                          <a:solidFill>
                            <a:schemeClr val="lt1"/>
                          </a:solidFill>
                          <a:latin typeface="+mn-lt"/>
                          <a:ea typeface="+mn-ea"/>
                          <a:cs typeface="+mn-cs"/>
                        </a:rPr>
                        <a:t>Attendee Experience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BA2"/>
                    </a:solidFill>
                  </a:tcPr>
                </a:tc>
                <a:tc>
                  <a:txBody>
                    <a:bodyPr/>
                    <a:lstStyle/>
                    <a:p>
                      <a:pPr algn="ctr"/>
                      <a:r>
                        <a:rPr lang="en-US" sz="1200" b="1" kern="1200" dirty="0">
                          <a:solidFill>
                            <a:schemeClr val="lt1"/>
                          </a:solidFill>
                          <a:latin typeface="+mn-lt"/>
                          <a:ea typeface="+mn-ea"/>
                          <a:cs typeface="+mn-cs"/>
                        </a:rPr>
                        <a:t>Reports and Analytics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661C5"/>
                    </a:solidFill>
                  </a:tcPr>
                </a:tc>
                <a:extLst>
                  <a:ext uri="{0D108BD9-81ED-4DB2-BD59-A6C34878D82A}">
                    <a16:rowId xmlns:a16="http://schemas.microsoft.com/office/drawing/2014/main" val="2331687309"/>
                  </a:ext>
                </a:extLst>
              </a:tr>
              <a:tr h="2377440">
                <a:tc>
                  <a:txBody>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lang="en-US" sz="1000" b="0" dirty="0">
                          <a:gradFill>
                            <a:gsLst>
                              <a:gs pos="2917">
                                <a:schemeClr val="tx1"/>
                              </a:gs>
                              <a:gs pos="30000">
                                <a:schemeClr val="tx1"/>
                              </a:gs>
                            </a:gsLst>
                            <a:lin ang="5400000" scaled="0"/>
                          </a:gradFill>
                          <a:latin typeface="Segoe UI Semibold"/>
                          <a:cs typeface="Segoe UI Semibold"/>
                        </a:rPr>
                        <a:t>Typical Components of a </a:t>
                      </a:r>
                      <a:br>
                        <a:rPr lang="en-US" sz="1000" b="0" dirty="0">
                          <a:gradFill>
                            <a:gsLst>
                              <a:gs pos="2917">
                                <a:schemeClr val="tx1"/>
                              </a:gs>
                              <a:gs pos="30000">
                                <a:schemeClr val="tx1"/>
                              </a:gs>
                            </a:gsLst>
                            <a:lin ang="5400000" scaled="0"/>
                          </a:gradFill>
                          <a:latin typeface="Segoe UI Semibold"/>
                          <a:cs typeface="Segoe UI Semibold"/>
                        </a:rPr>
                      </a:br>
                      <a:r>
                        <a:rPr lang="en-US" sz="1000" b="0" dirty="0">
                          <a:gradFill>
                            <a:gsLst>
                              <a:gs pos="2917">
                                <a:schemeClr val="tx1"/>
                              </a:gs>
                              <a:gs pos="30000">
                                <a:schemeClr val="tx1"/>
                              </a:gs>
                            </a:gsLst>
                            <a:lin ang="5400000" scaled="0"/>
                          </a:gradFill>
                          <a:latin typeface="Segoe UI Semibold"/>
                          <a:cs typeface="Segoe UI Semibold"/>
                        </a:rPr>
                        <a:t>Virtual or Digital Event</a:t>
                      </a:r>
                    </a:p>
                  </a:txBody>
                  <a:tcPr marL="137160" vert="vert27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Event Team Collaboration Space</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Place for event team to collaborate</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Event Planning and Coordination</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Manage work, tasks, deadlines, milestones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Event Landing Page</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Portal for event details and access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Registration</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Attendee and speaker management</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Speaker Prep</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Preparing SME for digital delivery</a:t>
                      </a:r>
                    </a:p>
                    <a:p>
                      <a:pPr marL="0" marR="0" lvl="0" indent="0" algn="l" defTabSz="914367" rtl="0" eaLnBrk="1" fontAlgn="auto" latinLnBrk="0" hangingPunct="1">
                        <a:lnSpc>
                          <a:spcPct val="100000"/>
                        </a:lnSpc>
                        <a:spcBef>
                          <a:spcPts val="600"/>
                        </a:spcBef>
                        <a:spcAft>
                          <a:spcPts val="0"/>
                        </a:spcAft>
                        <a:buClrTx/>
                        <a:buSzTx/>
                        <a:buFontTx/>
                        <a:buNone/>
                        <a:tabLst/>
                        <a:defRPr/>
                      </a:pPr>
                      <a:endParaRPr lang="en-US" sz="1100" b="0" dirty="0">
                        <a:latin typeface="Segoe UI" panose="020B0502040204020203" pitchFamily="34" charset="0"/>
                        <a:cs typeface="Segoe UI" panose="020B0502040204020203" pitchFamily="34" charset="0"/>
                      </a:endParaRPr>
                    </a:p>
                  </a:txBody>
                  <a:tcPr marL="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Core Content</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Inform and Inspire in Keynotes, General Sessions, and Hero Stream delivery</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Interactive Sessions</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Learning-focused topic or role breakouts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Recorded Content Delivery</a:t>
                      </a:r>
                      <a:b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Asynchronous content for pre/post event recording and viewing</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Content Repository and Workstreams</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Location (folder or library) for pre/post event slides, documents; templates for branding</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mj-lt"/>
                          <a:ea typeface="+mn-ea"/>
                          <a:cs typeface="Segoe UI" panose="020B0502040204020203" pitchFamily="34" charset="0"/>
                        </a:rPr>
                        <a:t>Event Topic Selection/Catalog/Schedule</a:t>
                      </a:r>
                      <a:br>
                        <a:rPr kumimoji="0" lang="en-US" sz="1050" b="1" i="0" u="none" strike="noStrike" kern="1200" cap="none" spc="0" normalizeH="0" baseline="0" noProof="0" dirty="0">
                          <a:ln>
                            <a:noFill/>
                          </a:ln>
                          <a:solidFill>
                            <a:srgbClr val="000000">
                              <a:lumMod val="85000"/>
                              <a:lumOff val="15000"/>
                            </a:srgbClr>
                          </a:solidFill>
                          <a:effectLst/>
                          <a:uLnTx/>
                          <a:uFillTx/>
                          <a:latin typeface="+mj-lt"/>
                          <a:ea typeface="+mn-ea"/>
                          <a:cs typeface="Segoe UI" panose="020B0502040204020203" pitchFamily="34" charset="0"/>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Agenda, Speaker Bios, Session Descriptions</a:t>
                      </a:r>
                      <a:endParaRPr lang="en-US" sz="1100" dirty="0"/>
                    </a:p>
                  </a:txBody>
                  <a:tcPr marL="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Digital Meetups</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Meeting and networking with other attendees and speakers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Interstitial Content</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Energy</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Attendee Participation</a:t>
                      </a:r>
                      <a:b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Viewing and participating in event sessions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Feedback &amp; Evaluations</a:t>
                      </a:r>
                      <a:b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Session evaluations, formal surveys, event feedback</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05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rPr>
                        <a:t>Design and Accessibility</a:t>
                      </a:r>
                      <a:b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err="1">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Accessibility</a:t>
                      </a:r>
                      <a:r>
                        <a:rPr kumimoji="0" lang="en-US" sz="900" b="0"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 is designed into the experience</a:t>
                      </a:r>
                    </a:p>
                  </a:txBody>
                  <a:tcPr marL="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Registration Dashboard</a:t>
                      </a:r>
                      <a:br>
                        <a:rPr kumimoji="0" lang="en-US" sz="105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Summary of event registration, demographics, analysis.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Keynote, Main Tent, Breakout Reports</a:t>
                      </a:r>
                      <a:br>
                        <a:rPr kumimoji="0" lang="en-US" sz="105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Analysis of viewing and engagement participation and telemetry</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Evaluation Analysis</a:t>
                      </a:r>
                      <a:br>
                        <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Analysis/dashboard of polls and evaluations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endParaRPr>
                    </a:p>
                    <a:p>
                      <a:endParaRPr kumimoji="0" lang="en-US" sz="900" b="0" i="0" u="none" strike="noStrike" kern="1200" cap="none" spc="0" normalizeH="0" baseline="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endParaRPr>
                    </a:p>
                  </a:txBody>
                  <a:tcPr marL="13716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52242108"/>
                  </a:ext>
                </a:extLst>
              </a:tr>
              <a:tr h="2646488">
                <a:tc>
                  <a:txBody>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lang="en-US" sz="1000" b="0">
                          <a:gradFill>
                            <a:gsLst>
                              <a:gs pos="2917">
                                <a:schemeClr val="tx1"/>
                              </a:gs>
                              <a:gs pos="30000">
                                <a:schemeClr val="tx1"/>
                              </a:gs>
                            </a:gsLst>
                            <a:lin ang="5400000" scaled="0"/>
                          </a:gradFill>
                          <a:latin typeface="Segoe UI Semibold"/>
                          <a:cs typeface="Segoe UI Semibold"/>
                        </a:rPr>
                        <a:t>Microsoft 365 Capabilities</a:t>
                      </a:r>
                    </a:p>
                  </a:txBody>
                  <a:tcPr marL="137160" marT="91440" vert="vert27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lang="en-US" sz="900" b="1" kern="1200" dirty="0">
                          <a:solidFill>
                            <a:schemeClr val="dk1"/>
                          </a:solidFill>
                          <a:effectLst/>
                          <a:latin typeface="+mj-lt"/>
                          <a:ea typeface="+mn-ea"/>
                          <a:cs typeface="+mn-cs"/>
                          <a:hlinkClick r:id="rId17"/>
                        </a:rPr>
                        <a:t>Microsoft Teams</a:t>
                      </a:r>
                      <a:r>
                        <a:rPr lang="en-US" sz="900" kern="1200" dirty="0">
                          <a:solidFill>
                            <a:schemeClr val="dk1"/>
                          </a:solidFill>
                          <a:effectLst/>
                          <a:latin typeface="+mj-lt"/>
                          <a:ea typeface="+mn-ea"/>
                          <a:cs typeface="+mn-cs"/>
                        </a:rPr>
                        <a:t> –</a:t>
                      </a:r>
                      <a:r>
                        <a:rPr lang="en-US" sz="900" kern="1200" dirty="0">
                          <a:solidFill>
                            <a:schemeClr val="dk1"/>
                          </a:solidFill>
                          <a:effectLst/>
                          <a:latin typeface="+mn-lt"/>
                          <a:ea typeface="+mn-ea"/>
                          <a:cs typeface="+mn-cs"/>
                        </a:rPr>
                        <a:t> Create a Team for event team w/Channels for sub-projects, speaker office hours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18"/>
                        </a:rPr>
                        <a:t>Microsoft Planner</a:t>
                      </a: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rPr>
                        <a:t> -</a:t>
                      </a:r>
                      <a:r>
                        <a:rPr kumimoji="0" lang="en-US" sz="900" b="1" i="0" u="none" strike="noStrike" kern="1200" cap="none" spc="0" normalizeH="0" baseline="0" noProof="0" dirty="0">
                          <a:ln>
                            <a:noFill/>
                          </a:ln>
                          <a:solidFill>
                            <a:srgbClr val="000000">
                              <a:lumMod val="85000"/>
                              <a:lumOff val="15000"/>
                            </a:srgbClr>
                          </a:solidFill>
                          <a:effectLst/>
                          <a:uLnTx/>
                          <a:uFillTx/>
                          <a:latin typeface="+mn-lt"/>
                          <a:ea typeface="+mn-ea"/>
                          <a:cs typeface="+mn-cs"/>
                        </a:rPr>
                        <a:t>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Simple, visual way to organize event prep and execution. </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19"/>
                        </a:rPr>
                        <a:t>Microsoft Forms</a:t>
                      </a:r>
                      <a:r>
                        <a:rPr kumimoji="0" lang="en-US" sz="900" b="0" i="0" u="none" strike="noStrike" kern="1200" cap="none" spc="0" normalizeH="0" baseline="0" noProof="0" dirty="0">
                          <a:ln>
                            <a:noFill/>
                          </a:ln>
                          <a:solidFill>
                            <a:srgbClr val="000000">
                              <a:lumMod val="85000"/>
                              <a:lumOff val="15000"/>
                            </a:srgbClr>
                          </a:solidFill>
                          <a:effectLst/>
                          <a:uLnTx/>
                          <a:uFillTx/>
                          <a:latin typeface="+mj-lt"/>
                          <a:ea typeface="+mn-ea"/>
                          <a:cs typeface="+mn-cs"/>
                        </a:rPr>
                        <a:t>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 Quickly and easily create custom registrations forms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20"/>
                        </a:rPr>
                        <a:t>SharePoint Communications Site</a:t>
                      </a:r>
                      <a:r>
                        <a:rPr kumimoji="0" lang="en-US" sz="900" b="0" i="0" u="none" strike="noStrike" kern="1200" cap="none" spc="0" normalizeH="0" baseline="0" noProof="0" dirty="0">
                          <a:ln>
                            <a:noFill/>
                          </a:ln>
                          <a:solidFill>
                            <a:srgbClr val="000000">
                              <a:lumMod val="85000"/>
                              <a:lumOff val="15000"/>
                            </a:srgbClr>
                          </a:solidFill>
                          <a:effectLst/>
                          <a:uLnTx/>
                          <a:uFillTx/>
                          <a:latin typeface="+mj-lt"/>
                          <a:ea typeface="+mn-ea"/>
                          <a:cs typeface="+mn-cs"/>
                        </a:rPr>
                        <a:t> –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Visually appealing site w details</a:t>
                      </a:r>
                    </a:p>
                    <a:p>
                      <a:pPr marL="0" marR="0" lvl="0" indent="0" algn="l" defTabSz="914367" rtl="0" eaLnBrk="1" fontAlgn="auto" latinLnBrk="0" hangingPunct="1">
                        <a:lnSpc>
                          <a:spcPct val="100000"/>
                        </a:lnSpc>
                        <a:spcBef>
                          <a:spcPts val="600"/>
                        </a:spcBef>
                        <a:spcAft>
                          <a:spcPts val="0"/>
                        </a:spcAft>
                        <a:buClrTx/>
                        <a:buSzTx/>
                        <a:buFontTx/>
                        <a:buNone/>
                        <a:tabLst/>
                        <a:defRPr/>
                      </a:pPr>
                      <a:r>
                        <a:rPr lang="en-US" sz="900" b="1" kern="1200" dirty="0">
                          <a:solidFill>
                            <a:schemeClr val="dk1"/>
                          </a:solidFill>
                          <a:effectLst/>
                          <a:latin typeface="+mj-lt"/>
                          <a:ea typeface="+mn-ea"/>
                          <a:cs typeface="+mn-cs"/>
                          <a:hlinkClick r:id="rId21"/>
                        </a:rPr>
                        <a:t>SharePoint Spaces</a:t>
                      </a:r>
                      <a:r>
                        <a:rPr lang="en-US" sz="900" kern="1200" dirty="0">
                          <a:solidFill>
                            <a:schemeClr val="dk1"/>
                          </a:solidFill>
                          <a:effectLst/>
                          <a:latin typeface="+mj-lt"/>
                          <a:ea typeface="+mn-ea"/>
                          <a:cs typeface="+mn-cs"/>
                        </a:rPr>
                        <a:t> -</a:t>
                      </a:r>
                      <a:r>
                        <a:rPr lang="en-US" sz="900" kern="1200" dirty="0">
                          <a:solidFill>
                            <a:schemeClr val="dk1"/>
                          </a:solidFill>
                          <a:effectLst/>
                          <a:latin typeface="+mn-lt"/>
                          <a:ea typeface="+mn-ea"/>
                          <a:cs typeface="+mn-cs"/>
                        </a:rPr>
                        <a:t> Immersive 3D mixed reality experience to augment event content</a:t>
                      </a:r>
                    </a:p>
                    <a:p>
                      <a:pPr marL="0" marR="0" lvl="0" indent="0" algn="l" defTabSz="914367" rtl="0" eaLnBrk="1" fontAlgn="auto" latinLnBrk="0" hangingPunct="1">
                        <a:lnSpc>
                          <a:spcPct val="100000"/>
                        </a:lnSpc>
                        <a:spcBef>
                          <a:spcPts val="600"/>
                        </a:spcBef>
                        <a:spcAft>
                          <a:spcPts val="0"/>
                        </a:spcAft>
                        <a:buClrTx/>
                        <a:buSzTx/>
                        <a:buFontTx/>
                        <a:buNone/>
                        <a:tabLst/>
                        <a:defRPr/>
                      </a:pPr>
                      <a:r>
                        <a:rPr lang="en-US" sz="900" b="1" kern="1200" dirty="0">
                          <a:solidFill>
                            <a:schemeClr val="dk1"/>
                          </a:solidFill>
                          <a:effectLst/>
                          <a:latin typeface="+mj-lt"/>
                          <a:ea typeface="+mn-ea"/>
                          <a:cs typeface="+mn-cs"/>
                          <a:hlinkClick r:id="rId22"/>
                        </a:rPr>
                        <a:t>Presenter Coach </a:t>
                      </a:r>
                      <a:r>
                        <a:rPr lang="en-US" sz="900" kern="1200" dirty="0">
                          <a:solidFill>
                            <a:schemeClr val="dk1"/>
                          </a:solidFill>
                          <a:effectLst/>
                          <a:latin typeface="+mn-lt"/>
                          <a:ea typeface="+mn-ea"/>
                          <a:cs typeface="+mn-cs"/>
                        </a:rPr>
                        <a:t>– PowerPoint online tool</a:t>
                      </a:r>
                    </a:p>
                    <a:p>
                      <a:pPr marL="0" marR="0" lvl="0" indent="0" algn="l" defTabSz="914367" rtl="0" eaLnBrk="1" fontAlgn="auto" latinLnBrk="0" hangingPunct="1">
                        <a:lnSpc>
                          <a:spcPct val="100000"/>
                        </a:lnSpc>
                        <a:spcBef>
                          <a:spcPts val="600"/>
                        </a:spcBef>
                        <a:spcAft>
                          <a:spcPts val="0"/>
                        </a:spcAft>
                        <a:buClrTx/>
                        <a:buSzTx/>
                        <a:buFontTx/>
                        <a:buNone/>
                        <a:tabLst/>
                        <a:defRPr/>
                      </a:pPr>
                      <a:r>
                        <a:rPr lang="en-US" sz="900" kern="1200" dirty="0">
                          <a:solidFill>
                            <a:schemeClr val="dk1"/>
                          </a:solidFill>
                          <a:effectLst/>
                          <a:latin typeface="+mj-lt"/>
                          <a:ea typeface="+mn-ea"/>
                          <a:cs typeface="+mn-cs"/>
                          <a:hlinkClick r:id="rId23"/>
                        </a:rPr>
                        <a:t>Teams Meetings and Live Events</a:t>
                      </a:r>
                      <a:r>
                        <a:rPr lang="en-US" sz="900" kern="1200" dirty="0">
                          <a:solidFill>
                            <a:schemeClr val="dk1"/>
                          </a:solidFill>
                          <a:effectLst/>
                          <a:latin typeface="+mn-lt"/>
                          <a:ea typeface="+mn-ea"/>
                          <a:cs typeface="+mn-cs"/>
                        </a:rPr>
                        <a:t> - Training</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chemeClr val="dk1"/>
                          </a:solidFill>
                          <a:effectLst/>
                          <a:uLnTx/>
                          <a:uFillTx/>
                          <a:latin typeface="+mj-lt"/>
                          <a:ea typeface="+mn-ea"/>
                          <a:cs typeface="+mn-cs"/>
                        </a:rPr>
                        <a:t>Other</a:t>
                      </a:r>
                      <a:r>
                        <a:rPr kumimoji="0" lang="en-US" sz="900" b="0" i="0" u="none" strike="noStrike" kern="1200" cap="none" spc="0" normalizeH="0" baseline="0" noProof="0" dirty="0">
                          <a:ln>
                            <a:noFill/>
                          </a:ln>
                          <a:solidFill>
                            <a:schemeClr val="dk1"/>
                          </a:solidFill>
                          <a:effectLst/>
                          <a:uLnTx/>
                          <a:uFillTx/>
                          <a:latin typeface="+mn-lt"/>
                          <a:ea typeface="+mn-ea"/>
                          <a:cs typeface="+mn-cs"/>
                        </a:rPr>
                        <a:t>: Microsoft Lists, Yammer Event, Speaker training resources</a:t>
                      </a:r>
                      <a:endPar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endParaRP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Segoe UI Semibold"/>
                          <a:ea typeface="+mn-ea"/>
                          <a:cs typeface="+mn-cs"/>
                          <a:hlinkClick r:id="rId24"/>
                        </a:rPr>
                        <a:t>Live Events</a:t>
                      </a:r>
                      <a:r>
                        <a:rPr kumimoji="0" lang="en-US" sz="900" b="1" i="0" u="none" strike="noStrike" kern="1200" cap="none" spc="0" normalizeH="0" baseline="0" noProof="0" dirty="0">
                          <a:ln>
                            <a:noFill/>
                          </a:ln>
                          <a:solidFill>
                            <a:srgbClr val="000000"/>
                          </a:solidFill>
                          <a:effectLst/>
                          <a:uLnTx/>
                          <a:uFillTx/>
                          <a:latin typeface="Segoe UI Semibold"/>
                          <a:ea typeface="+mn-ea"/>
                          <a:cs typeface="+mn-cs"/>
                        </a:rPr>
                        <a:t> -</a:t>
                      </a:r>
                      <a:r>
                        <a:rPr kumimoji="0" lang="en-US" sz="900" b="0" i="0" u="none" strike="noStrike" kern="1200" cap="none" spc="0" normalizeH="0" baseline="0" noProof="0" dirty="0">
                          <a:ln>
                            <a:noFill/>
                          </a:ln>
                          <a:solidFill>
                            <a:srgbClr val="000000"/>
                          </a:solidFill>
                          <a:effectLst/>
                          <a:uLnTx/>
                          <a:uFillTx/>
                          <a:latin typeface="Segoe UI Semibold"/>
                          <a:ea typeface="+mn-ea"/>
                          <a:cs typeface="+mn-cs"/>
                        </a:rPr>
                        <a:t> </a:t>
                      </a:r>
                      <a:r>
                        <a:rPr kumimoji="0" lang="en-US" sz="900" b="0" i="0" u="none" strike="noStrike" kern="1200" cap="none" spc="0" normalizeH="0" baseline="0" noProof="0" dirty="0">
                          <a:ln>
                            <a:noFill/>
                          </a:ln>
                          <a:solidFill>
                            <a:srgbClr val="000000"/>
                          </a:solidFill>
                          <a:effectLst/>
                          <a:uLnTx/>
                          <a:uFillTx/>
                          <a:latin typeface="+mn-lt"/>
                          <a:ea typeface="+mn-ea"/>
                          <a:cs typeface="+mn-cs"/>
                        </a:rPr>
                        <a:t>Real time, HD video/content and interactive Q&amp;A</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hlinkClick r:id="rId23"/>
                        </a:rPr>
                        <a:t>Teams Meetings</a:t>
                      </a:r>
                      <a:r>
                        <a:rPr kumimoji="0" lang="en-US" sz="900" b="1" i="0" u="none" strike="noStrike" kern="1200" cap="none" spc="0" normalizeH="0" baseline="0" noProof="0" dirty="0">
                          <a:ln>
                            <a:noFill/>
                          </a:ln>
                          <a:solidFill>
                            <a:srgbClr val="000000">
                              <a:lumMod val="85000"/>
                              <a:lumOff val="15000"/>
                            </a:srgbClr>
                          </a:solidFill>
                          <a:effectLst/>
                          <a:uLnTx/>
                          <a:uFillTx/>
                          <a:latin typeface="+mn-lt"/>
                          <a:ea typeface="+mn-ea"/>
                          <a:cs typeface="+mn-cs"/>
                        </a:rPr>
                        <a:t> –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Standalone or Channel meetings for breakout sessions or tracks. </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25"/>
                        </a:rPr>
                        <a:t>PowerPoint Designer Templates</a:t>
                      </a:r>
                      <a:r>
                        <a:rPr kumimoji="0" lang="en-US" sz="900" b="0" i="0" u="none" strike="noStrike" kern="1200" cap="none" spc="0" normalizeH="0" baseline="0" noProof="0" dirty="0">
                          <a:ln>
                            <a:noFill/>
                          </a:ln>
                          <a:solidFill>
                            <a:srgbClr val="000000">
                              <a:lumMod val="85000"/>
                              <a:lumOff val="15000"/>
                            </a:srgbClr>
                          </a:solidFill>
                          <a:effectLst/>
                          <a:uLnTx/>
                          <a:uFillTx/>
                          <a:latin typeface="+mj-lt"/>
                          <a:ea typeface="+mn-ea"/>
                          <a:cs typeface="+mn-cs"/>
                        </a:rPr>
                        <a:t>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 For branding</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Segoe UI Semibold"/>
                          <a:ea typeface="+mn-ea"/>
                          <a:cs typeface="+mn-cs"/>
                          <a:hlinkClick r:id="rId26"/>
                        </a:rPr>
                        <a:t>Teams Files/SharePoint Library</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 - For managing and tracking content (slide decks, documents, etc.)</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27"/>
                        </a:rPr>
                        <a:t>Microsoft Stream</a:t>
                      </a: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rPr>
                        <a:t> </a:t>
                      </a:r>
                      <a:r>
                        <a:rPr kumimoji="0" lang="en-US" sz="900" b="1" i="0" u="none" strike="noStrike" kern="1200" cap="none" spc="0" normalizeH="0" baseline="0" noProof="0" dirty="0">
                          <a:ln>
                            <a:noFill/>
                          </a:ln>
                          <a:solidFill>
                            <a:srgbClr val="000000">
                              <a:lumMod val="85000"/>
                              <a:lumOff val="15000"/>
                            </a:srgbClr>
                          </a:solidFill>
                          <a:effectLst/>
                          <a:uLnTx/>
                          <a:uFillTx/>
                          <a:latin typeface="+mn-lt"/>
                          <a:ea typeface="+mn-ea"/>
                          <a:cs typeface="+mn-cs"/>
                        </a:rPr>
                        <a:t>–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Share and interacted with recorded video content</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hlinkClick r:id="rId28"/>
                        </a:rPr>
                        <a:t>Microsoft Lists</a:t>
                      </a:r>
                      <a:r>
                        <a:rPr kumimoji="0" lang="en-US" sz="900" b="1" i="0" u="none" strike="noStrike" kern="1200" cap="none" spc="0" normalizeH="0" baseline="0" noProof="0" dirty="0">
                          <a:ln>
                            <a:noFill/>
                          </a:ln>
                          <a:solidFill>
                            <a:srgbClr val="000000">
                              <a:lumMod val="85000"/>
                              <a:lumOff val="15000"/>
                            </a:srgbClr>
                          </a:solidFill>
                          <a:effectLst/>
                          <a:uLnTx/>
                          <a:uFillTx/>
                          <a:latin typeface="+mj-lt"/>
                          <a:ea typeface="+mn-ea"/>
                          <a:cs typeface="+mn-cs"/>
                        </a:rPr>
                        <a:t> </a:t>
                      </a:r>
                      <a:r>
                        <a:rPr kumimoji="0" lang="en-US" sz="900" b="0" i="0" u="none" strike="noStrike" kern="1200" cap="none" spc="0" normalizeH="0" baseline="0" noProof="0" dirty="0">
                          <a:ln>
                            <a:noFill/>
                          </a:ln>
                          <a:solidFill>
                            <a:srgbClr val="000000">
                              <a:lumMod val="85000"/>
                              <a:lumOff val="15000"/>
                            </a:srgbClr>
                          </a:solidFill>
                          <a:effectLst/>
                          <a:uLnTx/>
                          <a:uFillTx/>
                          <a:latin typeface="+mn-lt"/>
                          <a:ea typeface="+mn-ea"/>
                          <a:cs typeface="+mn-cs"/>
                        </a:rPr>
                        <a:t>– Big list of sessions, titles, speakers, bios, description (or Excel!)</a:t>
                      </a: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mj-lt"/>
                          <a:ea typeface="+mn-ea"/>
                          <a:cs typeface="+mn-cs"/>
                          <a:hlinkClick r:id="rId24"/>
                        </a:rPr>
                        <a:t>Live Events</a:t>
                      </a:r>
                      <a:r>
                        <a:rPr kumimoji="0" lang="en-US" sz="900" b="1" i="0" u="none" strike="noStrike" kern="1200" cap="none" spc="0" normalizeH="0" baseline="0" noProof="0">
                          <a:ln>
                            <a:noFill/>
                          </a:ln>
                          <a:solidFill>
                            <a:srgbClr val="000000"/>
                          </a:solidFill>
                          <a:effectLst/>
                          <a:uLnTx/>
                          <a:uFillTx/>
                          <a:latin typeface="+mj-lt"/>
                          <a:ea typeface="+mn-ea"/>
                          <a:cs typeface="+mn-cs"/>
                        </a:rPr>
                        <a:t> , </a:t>
                      </a: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hlinkClick r:id="rId23"/>
                        </a:rPr>
                        <a:t>Meetings</a:t>
                      </a: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rPr>
                        <a:t> , </a:t>
                      </a: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hlinkClick r:id="rId27"/>
                        </a:rPr>
                        <a:t>Stream</a:t>
                      </a:r>
                      <a:r>
                        <a:rPr kumimoji="0" lang="en-US" sz="900" b="1" i="0" u="none" strike="noStrike" kern="1200" cap="none" spc="0" normalizeH="0" baseline="0" noProof="0">
                          <a:ln>
                            <a:noFill/>
                          </a:ln>
                          <a:solidFill>
                            <a:srgbClr val="000000"/>
                          </a:solidFill>
                          <a:effectLst/>
                          <a:uLnTx/>
                          <a:uFillTx/>
                          <a:latin typeface="+mj-lt"/>
                          <a:ea typeface="+mn-ea"/>
                          <a:cs typeface="+mn-cs"/>
                        </a:rPr>
                        <a:t> </a:t>
                      </a:r>
                      <a:r>
                        <a:rPr kumimoji="0" lang="en-US" sz="900" b="1" i="0" u="none" strike="noStrike" kern="1200" cap="none" spc="0" normalizeH="0" baseline="0" noProof="0">
                          <a:ln>
                            <a:noFill/>
                          </a:ln>
                          <a:solidFill>
                            <a:srgbClr val="000000"/>
                          </a:solidFill>
                          <a:effectLst/>
                          <a:uLnTx/>
                          <a:uFillTx/>
                          <a:latin typeface="Segoe UI Semibold"/>
                          <a:ea typeface="+mn-ea"/>
                          <a:cs typeface="+mn-cs"/>
                        </a:rPr>
                        <a:t>-  </a:t>
                      </a:r>
                      <a:r>
                        <a:rPr kumimoji="0" lang="en-US" sz="900" b="0" i="0" u="none" strike="noStrike" kern="1200" cap="none" spc="0" normalizeH="0" baseline="0" noProof="0">
                          <a:ln>
                            <a:noFill/>
                          </a:ln>
                          <a:solidFill>
                            <a:srgbClr val="000000"/>
                          </a:solidFill>
                          <a:effectLst/>
                          <a:uLnTx/>
                          <a:uFillTx/>
                          <a:latin typeface="+mn-lt"/>
                          <a:ea typeface="+mn-ea"/>
                          <a:cs typeface="+mn-cs"/>
                        </a:rPr>
                        <a:t>Access event content real time or on demand</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hlinkClick r:id="rId20"/>
                        </a:rPr>
                        <a:t>SharePoint Communications Site</a:t>
                      </a: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rPr>
                        <a:t> </a:t>
                      </a:r>
                      <a:br>
                        <a:rPr kumimoji="0" lang="en-US" sz="90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br>
                      <a:r>
                        <a:rPr kumimoji="0" lang="en-US" sz="900" b="0" i="0" u="none" strike="noStrike" kern="1200" cap="none" spc="0" normalizeH="0" baseline="0" noProof="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Access agenda, add-to-my-calendar, event details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lumMod val="85000"/>
                              <a:lumOff val="15000"/>
                            </a:srgbClr>
                          </a:solidFill>
                          <a:effectLst/>
                          <a:uLnTx/>
                          <a:uFillTx/>
                          <a:latin typeface="Segoe UI Semibold"/>
                          <a:ea typeface="+mn-ea"/>
                          <a:cs typeface="+mn-cs"/>
                          <a:hlinkClick r:id="rId26"/>
                        </a:rPr>
                        <a:t>Teams Files</a:t>
                      </a:r>
                      <a:r>
                        <a:rPr kumimoji="0" lang="en-US" sz="90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 </a:t>
                      </a:r>
                      <a:r>
                        <a:rPr kumimoji="0" lang="en-US" sz="900" b="1" i="0" u="none" strike="noStrike" kern="1200" cap="none" spc="0" normalizeH="0" baseline="0" noProof="0">
                          <a:ln>
                            <a:noFill/>
                          </a:ln>
                          <a:solidFill>
                            <a:srgbClr val="000000">
                              <a:lumMod val="85000"/>
                              <a:lumOff val="15000"/>
                            </a:srgbClr>
                          </a:solidFill>
                          <a:effectLst/>
                          <a:uLnTx/>
                          <a:uFillTx/>
                          <a:latin typeface="Segoe UI Semibold"/>
                          <a:ea typeface="+mn-ea"/>
                          <a:cs typeface="+mn-cs"/>
                          <a:hlinkClick r:id="rId29"/>
                        </a:rPr>
                        <a:t>Teams Channels</a:t>
                      </a:r>
                      <a:r>
                        <a:rPr kumimoji="0" lang="en-US" sz="900" b="1" i="0" u="none" strike="noStrike" kern="1200" cap="none" spc="0" normalizeH="0" baseline="0" noProof="0">
                          <a:ln>
                            <a:noFill/>
                          </a:ln>
                          <a:solidFill>
                            <a:srgbClr val="000000">
                              <a:lumMod val="85000"/>
                              <a:lumOff val="15000"/>
                            </a:srgbClr>
                          </a:solidFill>
                          <a:effectLst/>
                          <a:uLnTx/>
                          <a:uFillTx/>
                          <a:latin typeface="+mn-lt"/>
                          <a:ea typeface="+mn-ea"/>
                          <a:cs typeface="+mn-cs"/>
                        </a:rPr>
                        <a:t> - </a:t>
                      </a:r>
                      <a:r>
                        <a:rPr kumimoji="0" lang="en-US" sz="900" b="0" i="0" u="none" strike="noStrike" kern="1200" cap="none" spc="0" normalizeH="0" baseline="0" noProof="0">
                          <a:ln>
                            <a:noFill/>
                          </a:ln>
                          <a:solidFill>
                            <a:srgbClr val="000000">
                              <a:lumMod val="85000"/>
                              <a:lumOff val="15000"/>
                            </a:srgbClr>
                          </a:solidFill>
                          <a:effectLst/>
                          <a:uLnTx/>
                          <a:uFillTx/>
                          <a:latin typeface="+mn-lt"/>
                          <a:ea typeface="+mn-ea"/>
                          <a:cs typeface="+mn-cs"/>
                        </a:rPr>
                        <a:t>Access session slides, documents; Channels for tracks or roles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hlinkClick r:id="rId30"/>
                        </a:rPr>
                        <a:t>Yammer, Teams</a:t>
                      </a: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rPr>
                        <a:t> – </a:t>
                      </a:r>
                      <a:r>
                        <a:rPr kumimoji="0" lang="en-US" sz="900" b="0" i="0" u="none" strike="noStrike" kern="1200" cap="none" spc="0" normalizeH="0" baseline="0" noProof="0">
                          <a:ln>
                            <a:noFill/>
                          </a:ln>
                          <a:solidFill>
                            <a:srgbClr val="000000">
                              <a:lumMod val="85000"/>
                              <a:lumOff val="15000"/>
                            </a:srgbClr>
                          </a:solidFill>
                          <a:effectLst/>
                          <a:uLnTx/>
                          <a:uFillTx/>
                          <a:latin typeface="+mn-lt"/>
                          <a:ea typeface="+mn-ea"/>
                          <a:cs typeface="+mn-cs"/>
                        </a:rPr>
                        <a:t>Attendee community building and networking in Yammer, in Teams, or both</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hlinkClick r:id="rId19"/>
                        </a:rPr>
                        <a:t>Microsoft Forms</a:t>
                      </a:r>
                      <a:r>
                        <a:rPr kumimoji="0" lang="en-US" sz="900" b="1" i="0" u="none" strike="noStrike" kern="1200" cap="none" spc="0" normalizeH="0" baseline="0" noProof="0">
                          <a:ln>
                            <a:noFill/>
                          </a:ln>
                          <a:solidFill>
                            <a:srgbClr val="000000">
                              <a:lumMod val="85000"/>
                              <a:lumOff val="15000"/>
                            </a:srgbClr>
                          </a:solidFill>
                          <a:effectLst/>
                          <a:uLnTx/>
                          <a:uFillTx/>
                          <a:latin typeface="+mj-lt"/>
                          <a:ea typeface="+mn-ea"/>
                          <a:cs typeface="+mn-cs"/>
                        </a:rPr>
                        <a:t> </a:t>
                      </a:r>
                      <a:r>
                        <a:rPr kumimoji="0" lang="en-US" sz="900" b="0" i="0" u="none" strike="noStrike" kern="1200" cap="none" spc="0" normalizeH="0" baseline="0" noProof="0">
                          <a:ln>
                            <a:noFill/>
                          </a:ln>
                          <a:solidFill>
                            <a:srgbClr val="000000">
                              <a:lumMod val="85000"/>
                              <a:lumOff val="15000"/>
                            </a:srgbClr>
                          </a:solidFill>
                          <a:effectLst/>
                          <a:uLnTx/>
                          <a:uFillTx/>
                          <a:latin typeface="+mn-lt"/>
                          <a:ea typeface="+mn-ea"/>
                          <a:cs typeface="+mn-cs"/>
                        </a:rPr>
                        <a:t>– Polls and surveys for feedback</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hlinkClick r:id="rId31"/>
                        </a:rPr>
                        <a:t>Office Accessibility Center</a:t>
                      </a: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rPr>
                        <a:t> </a:t>
                      </a:r>
                      <a:r>
                        <a:rPr kumimoji="0" lang="en-US" sz="900" b="0" i="0" u="none" strike="noStrike" kern="1200" cap="none" spc="0" normalizeH="0" baseline="0" noProof="0">
                          <a:ln>
                            <a:noFill/>
                          </a:ln>
                          <a:solidFill>
                            <a:srgbClr val="000000">
                              <a:lumMod val="85000"/>
                              <a:lumOff val="15000"/>
                            </a:srgbClr>
                          </a:solidFill>
                          <a:effectLst/>
                          <a:uLnTx/>
                          <a:uFillTx/>
                          <a:latin typeface="+mn-lt"/>
                          <a:ea typeface="+mn-ea"/>
                          <a:cs typeface="+mn-cs"/>
                        </a:rPr>
                        <a:t>- Ensure event content is accessible to attendees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lumMod val="85000"/>
                              <a:lumOff val="15000"/>
                            </a:srgbClr>
                          </a:solidFill>
                          <a:effectLst/>
                          <a:uLnTx/>
                          <a:uFillTx/>
                          <a:latin typeface="+mj-lt"/>
                          <a:ea typeface="+mn-ea"/>
                          <a:cs typeface="+mn-cs"/>
                          <a:hlinkClick r:id="rId32"/>
                        </a:rPr>
                        <a:t>Microsoft Teams Accessibility </a:t>
                      </a:r>
                      <a:r>
                        <a:rPr kumimoji="0" lang="en-US" sz="900" b="0" i="0" u="none" strike="noStrike" kern="1200" cap="none" spc="0" normalizeH="0" baseline="0" noProof="0">
                          <a:ln>
                            <a:noFill/>
                          </a:ln>
                          <a:solidFill>
                            <a:srgbClr val="000000">
                              <a:lumMod val="85000"/>
                              <a:lumOff val="15000"/>
                            </a:srgbClr>
                          </a:solidFill>
                          <a:effectLst/>
                          <a:uLnTx/>
                          <a:uFillTx/>
                          <a:latin typeface="+mn-lt"/>
                          <a:ea typeface="+mn-ea"/>
                          <a:cs typeface="+mn-cs"/>
                        </a:rPr>
                        <a:t>– Make meeting and streaming content accessible </a:t>
                      </a: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dirty="0">
                          <a:ln>
                            <a:noFill/>
                          </a:ln>
                          <a:solidFill>
                            <a:srgbClr val="000000">
                              <a:lumMod val="85000"/>
                              <a:lumOff val="15000"/>
                            </a:srgbClr>
                          </a:solidFill>
                          <a:effectLst/>
                          <a:uLnTx/>
                          <a:uFillTx/>
                          <a:latin typeface="Segoe UI Semibold"/>
                          <a:ea typeface="+mn-ea"/>
                          <a:cs typeface="+mn-cs"/>
                          <a:hlinkClick r:id="rId33"/>
                        </a:rPr>
                        <a:t>Microsoft Power BI </a:t>
                      </a:r>
                      <a:r>
                        <a:rPr kumimoji="0" lang="en-US" sz="900" b="0" i="0" u="none" strike="noStrike" kern="1200" cap="none" spc="0" normalizeH="0" baseline="0" dirty="0">
                          <a:ln>
                            <a:noFill/>
                          </a:ln>
                          <a:solidFill>
                            <a:srgbClr val="000000">
                              <a:lumMod val="85000"/>
                              <a:lumOff val="15000"/>
                            </a:srgbClr>
                          </a:solidFill>
                          <a:effectLst/>
                          <a:uLnTx/>
                          <a:uFillTx/>
                          <a:latin typeface="Segoe UI Semibold"/>
                          <a:ea typeface="+mn-ea"/>
                          <a:cs typeface="+mn-cs"/>
                        </a:rPr>
                        <a:t>– </a:t>
                      </a:r>
                      <a:r>
                        <a:rPr kumimoji="0" lang="en-US" sz="900" b="0" i="0" u="none" strike="noStrike" kern="1200" cap="none" spc="0" normalizeH="0" baseline="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Create custom interactive visualizations of event data, registration, feedback</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dirty="0">
                          <a:ln>
                            <a:noFill/>
                          </a:ln>
                          <a:solidFill>
                            <a:srgbClr val="000000">
                              <a:lumMod val="85000"/>
                              <a:lumOff val="15000"/>
                            </a:srgbClr>
                          </a:solidFill>
                          <a:effectLst/>
                          <a:uLnTx/>
                          <a:uFillTx/>
                          <a:latin typeface="Segoe UI Semibold"/>
                          <a:ea typeface="+mn-ea"/>
                          <a:cs typeface="+mn-cs"/>
                          <a:hlinkClick r:id="rId34"/>
                        </a:rPr>
                        <a:t>Teams Analytics and Reporting </a:t>
                      </a:r>
                      <a:r>
                        <a:rPr kumimoji="0" lang="en-US" sz="900" b="0" i="0" u="none" strike="noStrike" kern="1200" cap="none" spc="0" normalizeH="0" baseline="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 Insights into how users in your organization are using Teams. </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dirty="0">
                          <a:ln>
                            <a:noFill/>
                          </a:ln>
                          <a:solidFill>
                            <a:srgbClr val="000000">
                              <a:lumMod val="85000"/>
                              <a:lumOff val="15000"/>
                            </a:srgbClr>
                          </a:solidFill>
                          <a:effectLst/>
                          <a:uLnTx/>
                          <a:uFillTx/>
                          <a:latin typeface="+mj-lt"/>
                          <a:ea typeface="+mn-ea"/>
                          <a:cs typeface="Segoe UI" panose="020B0502040204020203" pitchFamily="34" charset="0"/>
                          <a:hlinkClick r:id="rId35"/>
                        </a:rPr>
                        <a:t>Power BI Dashboard for Live Event Analysis</a:t>
                      </a:r>
                      <a:r>
                        <a:rPr kumimoji="0" lang="en-US" sz="900" b="0" i="0" u="none" strike="noStrike" kern="1200" cap="none" spc="0" normalizeH="0" baseline="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 – Analyze live events with rich user insights. </a:t>
                      </a: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63498122"/>
                  </a:ext>
                </a:extLst>
              </a:tr>
              <a:tr h="1035244">
                <a:tc>
                  <a:txBody>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lang="en-US" sz="1000" b="0" dirty="0">
                          <a:gradFill>
                            <a:gsLst>
                              <a:gs pos="2917">
                                <a:schemeClr val="tx1"/>
                              </a:gs>
                              <a:gs pos="30000">
                                <a:schemeClr val="tx1"/>
                              </a:gs>
                            </a:gsLst>
                            <a:lin ang="5400000" scaled="0"/>
                          </a:gradFill>
                          <a:latin typeface="Segoe UI Semibold"/>
                          <a:cs typeface="Segoe UI Semibold"/>
                        </a:rPr>
                        <a:t>Teams Apps</a:t>
                      </a:r>
                    </a:p>
                  </a:txBody>
                  <a:tcPr marL="137160" marT="91440" vert="vert27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67" rtl="0" eaLnBrk="1" fontAlgn="auto" latinLnBrk="0" hangingPunct="1">
                        <a:lnSpc>
                          <a:spcPct val="100000"/>
                        </a:lnSpc>
                        <a:spcBef>
                          <a:spcPts val="300"/>
                        </a:spcBef>
                        <a:spcAft>
                          <a:spcPts val="0"/>
                        </a:spcAft>
                        <a:buClrTx/>
                        <a:buSzTx/>
                        <a:buFontTx/>
                        <a:buNone/>
                        <a:tabLst/>
                        <a:defRPr/>
                      </a:pPr>
                      <a:r>
                        <a:rPr lang="en-US" sz="900" kern="1200" dirty="0">
                          <a:solidFill>
                            <a:schemeClr val="dk1"/>
                          </a:solidFill>
                          <a:effectLst/>
                          <a:latin typeface="+mn-lt"/>
                          <a:ea typeface="+mn-ea"/>
                          <a:cs typeface="+mn-cs"/>
                          <a:hlinkClick r:id="rId36"/>
                        </a:rPr>
                        <a:t>Incident Reporter</a:t>
                      </a:r>
                      <a:r>
                        <a:rPr lang="en-US" sz="900" kern="1200" dirty="0">
                          <a:solidFill>
                            <a:schemeClr val="dk1"/>
                          </a:solidFill>
                          <a:effectLst/>
                          <a:latin typeface="+mn-lt"/>
                          <a:ea typeface="+mn-ea"/>
                          <a:cs typeface="+mn-cs"/>
                        </a:rPr>
                        <a:t> - Capture/manage problems that occur</a:t>
                      </a:r>
                    </a:p>
                    <a:p>
                      <a:pPr marL="0" marR="0" lvl="0" indent="0" algn="l" defTabSz="914367" rtl="0" eaLnBrk="1" fontAlgn="auto" latinLnBrk="0" hangingPunct="1">
                        <a:lnSpc>
                          <a:spcPct val="100000"/>
                        </a:lnSpc>
                        <a:spcBef>
                          <a:spcPts val="300"/>
                        </a:spcBef>
                        <a:spcAft>
                          <a:spcPts val="0"/>
                        </a:spcAft>
                        <a:buClrTx/>
                        <a:buSzTx/>
                        <a:buFontTx/>
                        <a:buNone/>
                        <a:tabLst/>
                        <a:defRPr/>
                      </a:pPr>
                      <a:r>
                        <a:rPr lang="en-US" sz="900" kern="1200" dirty="0">
                          <a:solidFill>
                            <a:schemeClr val="dk1"/>
                          </a:solidFill>
                          <a:effectLst/>
                          <a:latin typeface="+mn-lt"/>
                          <a:ea typeface="+mn-ea"/>
                          <a:cs typeface="+mn-cs"/>
                          <a:hlinkClick r:id="rId37"/>
                        </a:rPr>
                        <a:t>Staff Check-ins</a:t>
                      </a:r>
                      <a:r>
                        <a:rPr lang="en-US" sz="900" kern="1200" dirty="0">
                          <a:solidFill>
                            <a:schemeClr val="dk1"/>
                          </a:solidFill>
                          <a:effectLst/>
                          <a:latin typeface="+mn-lt"/>
                          <a:ea typeface="+mn-ea"/>
                          <a:cs typeface="+mn-cs"/>
                        </a:rPr>
                        <a:t> – Speaker/Moderator Check-In</a:t>
                      </a: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spcBef>
                          <a:spcPts val="300"/>
                        </a:spcBef>
                      </a:pPr>
                      <a:r>
                        <a:rPr lang="en-US" sz="900" kern="1200">
                          <a:solidFill>
                            <a:schemeClr val="dk1"/>
                          </a:solidFill>
                          <a:effectLst/>
                          <a:latin typeface="+mn-lt"/>
                          <a:ea typeface="+mn-ea"/>
                          <a:cs typeface="+mn-cs"/>
                          <a:hlinkClick r:id="rId38"/>
                        </a:rPr>
                        <a:t>Ask Away</a:t>
                      </a:r>
                      <a:r>
                        <a:rPr lang="en-US" sz="900" kern="1200">
                          <a:solidFill>
                            <a:schemeClr val="dk1"/>
                          </a:solidFill>
                          <a:effectLst/>
                          <a:latin typeface="+mn-lt"/>
                          <a:ea typeface="+mn-ea"/>
                          <a:cs typeface="+mn-cs"/>
                        </a:rPr>
                        <a:t> - AMA style breakouts, community</a:t>
                      </a:r>
                    </a:p>
                    <a:p>
                      <a:pPr>
                        <a:spcBef>
                          <a:spcPts val="300"/>
                        </a:spcBef>
                      </a:pPr>
                      <a:r>
                        <a:rPr lang="en-US" sz="900" kern="1200">
                          <a:solidFill>
                            <a:schemeClr val="dk1"/>
                          </a:solidFill>
                          <a:effectLst/>
                          <a:latin typeface="+mn-lt"/>
                          <a:ea typeface="+mn-ea"/>
                          <a:cs typeface="+mn-cs"/>
                          <a:hlinkClick r:id="rId39"/>
                        </a:rPr>
                        <a:t>Company Communicator</a:t>
                      </a:r>
                      <a:r>
                        <a:rPr lang="en-US" sz="900" kern="1200">
                          <a:solidFill>
                            <a:schemeClr val="dk1"/>
                          </a:solidFill>
                          <a:effectLst/>
                          <a:latin typeface="+mn-lt"/>
                          <a:ea typeface="+mn-ea"/>
                          <a:cs typeface="+mn-cs"/>
                        </a:rPr>
                        <a:t> </a:t>
                      </a:r>
                      <a:br>
                        <a:rPr lang="en-US" sz="900" kern="1200">
                          <a:solidFill>
                            <a:schemeClr val="dk1"/>
                          </a:solidFill>
                          <a:effectLst/>
                          <a:latin typeface="+mn-lt"/>
                          <a:ea typeface="+mn-ea"/>
                          <a:cs typeface="+mn-cs"/>
                        </a:rPr>
                      </a:br>
                      <a:r>
                        <a:rPr lang="en-US" sz="900" kern="1200">
                          <a:solidFill>
                            <a:schemeClr val="dk1"/>
                          </a:solidFill>
                          <a:effectLst/>
                          <a:latin typeface="+mn-lt"/>
                          <a:ea typeface="+mn-ea"/>
                          <a:cs typeface="+mn-cs"/>
                        </a:rPr>
                        <a:t>Announcements, Info</a:t>
                      </a:r>
                    </a:p>
                    <a:p>
                      <a:pPr>
                        <a:spcBef>
                          <a:spcPts val="300"/>
                        </a:spcBef>
                      </a:pPr>
                      <a:r>
                        <a:rPr lang="en-US" sz="900" kern="1200" err="1">
                          <a:solidFill>
                            <a:schemeClr val="dk1"/>
                          </a:solidFill>
                          <a:effectLst/>
                          <a:latin typeface="+mn-lt"/>
                          <a:ea typeface="+mn-ea"/>
                          <a:cs typeface="+mn-cs"/>
                          <a:hlinkClick r:id="rId40"/>
                        </a:rPr>
                        <a:t>Surveymonkey</a:t>
                      </a:r>
                      <a:r>
                        <a:rPr lang="en-US" sz="900" kern="1200">
                          <a:solidFill>
                            <a:schemeClr val="dk1"/>
                          </a:solidFill>
                          <a:effectLst/>
                          <a:latin typeface="+mn-lt"/>
                          <a:ea typeface="+mn-ea"/>
                          <a:cs typeface="+mn-cs"/>
                        </a:rPr>
                        <a:t>, </a:t>
                      </a:r>
                      <a:r>
                        <a:rPr lang="en-US" sz="900" kern="1200">
                          <a:solidFill>
                            <a:schemeClr val="dk1"/>
                          </a:solidFill>
                          <a:effectLst/>
                          <a:latin typeface="+mn-lt"/>
                          <a:ea typeface="+mn-ea"/>
                          <a:cs typeface="+mn-cs"/>
                          <a:hlinkClick r:id="rId41"/>
                        </a:rPr>
                        <a:t>Poll</a:t>
                      </a:r>
                      <a:r>
                        <a:rPr lang="en-US" sz="900" kern="1200">
                          <a:solidFill>
                            <a:schemeClr val="dk1"/>
                          </a:solidFill>
                          <a:effectLst/>
                          <a:latin typeface="+mn-lt"/>
                          <a:ea typeface="+mn-ea"/>
                          <a:cs typeface="+mn-cs"/>
                        </a:rPr>
                        <a:t>, </a:t>
                      </a:r>
                      <a:r>
                        <a:rPr lang="en-US" sz="900" kern="1200">
                          <a:solidFill>
                            <a:schemeClr val="dk1"/>
                          </a:solidFill>
                          <a:effectLst/>
                          <a:latin typeface="+mn-lt"/>
                          <a:ea typeface="+mn-ea"/>
                          <a:cs typeface="+mn-cs"/>
                          <a:hlinkClick r:id="rId42"/>
                        </a:rPr>
                        <a:t>Forms</a:t>
                      </a:r>
                      <a:r>
                        <a:rPr lang="en-US" sz="900" kern="1200">
                          <a:solidFill>
                            <a:schemeClr val="dk1"/>
                          </a:solidFill>
                          <a:effectLst/>
                          <a:latin typeface="+mn-lt"/>
                          <a:ea typeface="+mn-ea"/>
                          <a:cs typeface="+mn-cs"/>
                        </a:rPr>
                        <a:t>, or </a:t>
                      </a:r>
                      <a:r>
                        <a:rPr lang="en-US" sz="900" kern="1200">
                          <a:solidFill>
                            <a:schemeClr val="dk1"/>
                          </a:solidFill>
                          <a:effectLst/>
                          <a:latin typeface="+mn-lt"/>
                          <a:ea typeface="+mn-ea"/>
                          <a:cs typeface="+mn-cs"/>
                          <a:hlinkClick r:id="rId43"/>
                        </a:rPr>
                        <a:t>Polly</a:t>
                      </a:r>
                      <a:r>
                        <a:rPr lang="en-US" sz="900" kern="1200">
                          <a:solidFill>
                            <a:schemeClr val="dk1"/>
                          </a:solidFill>
                          <a:effectLst/>
                          <a:latin typeface="+mn-lt"/>
                          <a:ea typeface="+mn-ea"/>
                          <a:cs typeface="+mn-cs"/>
                        </a:rPr>
                        <a:t> for audience engagement, feedback</a:t>
                      </a:r>
                    </a:p>
                    <a:p>
                      <a:pPr>
                        <a:spcBef>
                          <a:spcPts val="300"/>
                        </a:spcBef>
                      </a:pPr>
                      <a:r>
                        <a:rPr lang="en-US" sz="900" kern="1200">
                          <a:solidFill>
                            <a:schemeClr val="dk1"/>
                          </a:solidFill>
                          <a:effectLst/>
                          <a:latin typeface="+mn-lt"/>
                          <a:ea typeface="+mn-ea"/>
                          <a:cs typeface="+mn-cs"/>
                          <a:hlinkClick r:id="rId44"/>
                        </a:rPr>
                        <a:t>Freehand</a:t>
                      </a:r>
                      <a:r>
                        <a:rPr lang="en-US" sz="900" kern="1200">
                          <a:solidFill>
                            <a:schemeClr val="dk1"/>
                          </a:solidFill>
                          <a:effectLst/>
                          <a:latin typeface="+mn-lt"/>
                          <a:ea typeface="+mn-ea"/>
                          <a:cs typeface="+mn-cs"/>
                        </a:rPr>
                        <a:t>, </a:t>
                      </a:r>
                      <a:r>
                        <a:rPr lang="en-US" sz="900" kern="1200">
                          <a:solidFill>
                            <a:schemeClr val="dk1"/>
                          </a:solidFill>
                          <a:effectLst/>
                          <a:latin typeface="+mn-lt"/>
                          <a:ea typeface="+mn-ea"/>
                          <a:cs typeface="+mn-cs"/>
                          <a:hlinkClick r:id="rId45"/>
                        </a:rPr>
                        <a:t>Whiteboard</a:t>
                      </a:r>
                      <a:r>
                        <a:rPr lang="en-US" sz="900" kern="1200">
                          <a:solidFill>
                            <a:schemeClr val="dk1"/>
                          </a:solidFill>
                          <a:effectLst/>
                          <a:latin typeface="+mn-lt"/>
                          <a:ea typeface="+mn-ea"/>
                          <a:cs typeface="+mn-cs"/>
                        </a:rPr>
                        <a:t> for interactive design</a:t>
                      </a:r>
                    </a:p>
                  </a:txBody>
                  <a:tcPr marL="137160" marT="9144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rtl="0" fontAlgn="ctr">
                        <a:spcAft>
                          <a:spcPts val="300"/>
                        </a:spcAft>
                      </a:pPr>
                      <a:r>
                        <a:rPr lang="en-US" sz="900" kern="1200" dirty="0">
                          <a:solidFill>
                            <a:schemeClr val="dk1"/>
                          </a:solidFill>
                          <a:effectLst/>
                          <a:latin typeface="+mn-lt"/>
                          <a:ea typeface="+mn-ea"/>
                          <a:cs typeface="+mn-cs"/>
                          <a:hlinkClick r:id="rId46"/>
                        </a:rPr>
                        <a:t>Employee Training App Template</a:t>
                      </a:r>
                    </a:p>
                    <a:p>
                      <a:pPr rtl="0" fontAlgn="ctr">
                        <a:spcAft>
                          <a:spcPts val="300"/>
                        </a:spcAft>
                      </a:pPr>
                      <a:r>
                        <a:rPr lang="en-US" sz="900" kern="1200" dirty="0">
                          <a:solidFill>
                            <a:schemeClr val="dk1"/>
                          </a:solidFill>
                          <a:effectLst/>
                          <a:latin typeface="+mn-lt"/>
                          <a:ea typeface="+mn-ea"/>
                          <a:cs typeface="+mn-cs"/>
                          <a:hlinkClick r:id="rId47"/>
                        </a:rPr>
                        <a:t>FAQ Plus</a:t>
                      </a:r>
                      <a:r>
                        <a:rPr lang="en-US" sz="900" kern="1200" dirty="0">
                          <a:solidFill>
                            <a:schemeClr val="dk1"/>
                          </a:solidFill>
                          <a:effectLst/>
                          <a:latin typeface="+mn-lt"/>
                          <a:ea typeface="+mn-ea"/>
                          <a:cs typeface="+mn-cs"/>
                        </a:rPr>
                        <a:t> - Attendee Q&amp;A, housekeeping?</a:t>
                      </a:r>
                    </a:p>
                    <a:p>
                      <a:pPr rtl="0" fontAlgn="ctr">
                        <a:spcAft>
                          <a:spcPts val="300"/>
                        </a:spcAft>
                      </a:pPr>
                      <a:r>
                        <a:rPr lang="en-US" sz="900" kern="1200" dirty="0">
                          <a:solidFill>
                            <a:schemeClr val="dk1"/>
                          </a:solidFill>
                          <a:effectLst/>
                          <a:latin typeface="+mn-lt"/>
                          <a:ea typeface="+mn-ea"/>
                          <a:cs typeface="+mn-cs"/>
                          <a:hlinkClick r:id="rId48"/>
                        </a:rPr>
                        <a:t>Icebreaker</a:t>
                      </a:r>
                      <a:r>
                        <a:rPr lang="en-US" sz="900" kern="1200" dirty="0">
                          <a:solidFill>
                            <a:schemeClr val="dk1"/>
                          </a:solidFill>
                          <a:effectLst/>
                          <a:latin typeface="+mn-lt"/>
                          <a:ea typeface="+mn-ea"/>
                          <a:cs typeface="+mn-cs"/>
                        </a:rPr>
                        <a:t> – Attendee intros</a:t>
                      </a:r>
                    </a:p>
                    <a:p>
                      <a:pPr marL="0" marR="0" lvl="0" indent="0" algn="l" defTabSz="932742" rtl="0" eaLnBrk="1" fontAlgn="ctr" latinLnBrk="0" hangingPunct="1">
                        <a:lnSpc>
                          <a:spcPct val="100000"/>
                        </a:lnSpc>
                        <a:spcBef>
                          <a:spcPts val="0"/>
                        </a:spcBef>
                        <a:spcAft>
                          <a:spcPts val="300"/>
                        </a:spcAft>
                        <a:buClrTx/>
                        <a:buSzTx/>
                        <a:buFontTx/>
                        <a:buNone/>
                        <a:tabLst/>
                        <a:defRPr/>
                      </a:pPr>
                      <a:r>
                        <a:rPr lang="en-US" sz="900" kern="1200" dirty="0">
                          <a:solidFill>
                            <a:schemeClr val="dk1"/>
                          </a:solidFill>
                          <a:effectLst/>
                          <a:latin typeface="+mn-lt"/>
                          <a:ea typeface="+mn-ea"/>
                          <a:cs typeface="+mn-cs"/>
                          <a:hlinkClick r:id="rId49"/>
                        </a:rPr>
                        <a:t>Kahoot</a:t>
                      </a:r>
                      <a:r>
                        <a:rPr lang="en-US" sz="900" kern="1200" dirty="0">
                          <a:solidFill>
                            <a:schemeClr val="dk1"/>
                          </a:solidFill>
                          <a:effectLst/>
                          <a:latin typeface="+mn-lt"/>
                          <a:ea typeface="+mn-ea"/>
                          <a:cs typeface="+mn-cs"/>
                        </a:rPr>
                        <a:t> – Kahoot’s Microsoft Teams App</a:t>
                      </a:r>
                    </a:p>
                    <a:p>
                      <a:pPr marL="0" marR="0" lvl="0" indent="0" algn="l" defTabSz="932742" rtl="0" eaLnBrk="1" fontAlgn="ctr" latinLnBrk="0" hangingPunct="1">
                        <a:lnSpc>
                          <a:spcPct val="100000"/>
                        </a:lnSpc>
                        <a:spcBef>
                          <a:spcPts val="0"/>
                        </a:spcBef>
                        <a:spcAft>
                          <a:spcPts val="300"/>
                        </a:spcAft>
                        <a:buClrTx/>
                        <a:buSzTx/>
                        <a:buFontTx/>
                        <a:buNone/>
                        <a:tabLst/>
                        <a:defRPr/>
                      </a:pPr>
                      <a:r>
                        <a:rPr lang="en-US" sz="900" kern="1200" dirty="0">
                          <a:solidFill>
                            <a:schemeClr val="dk1"/>
                          </a:solidFill>
                          <a:effectLst/>
                          <a:latin typeface="+mn-lt"/>
                          <a:ea typeface="+mn-ea"/>
                          <a:cs typeface="+mn-cs"/>
                          <a:hlinkClick r:id="rId50"/>
                        </a:rPr>
                        <a:t>Custom Stickers </a:t>
                      </a:r>
                      <a:r>
                        <a:rPr lang="en-US" sz="900" kern="1200" dirty="0">
                          <a:solidFill>
                            <a:schemeClr val="dk1"/>
                          </a:solidFill>
                          <a:effectLst/>
                          <a:latin typeface="+mn-lt"/>
                          <a:ea typeface="+mn-ea"/>
                          <a:cs typeface="+mn-cs"/>
                        </a:rPr>
                        <a:t>– For session interactivity</a:t>
                      </a:r>
                    </a:p>
                  </a:txBody>
                  <a:tcPr marL="137160" marT="91440">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l" defTabSz="932742" rtl="0" eaLnBrk="1" fontAlgn="ctr"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schemeClr val="dk1"/>
                          </a:solidFill>
                          <a:effectLst/>
                          <a:uLnTx/>
                          <a:uFillTx/>
                          <a:latin typeface="+mn-lt"/>
                          <a:ea typeface="+mn-ea"/>
                          <a:cs typeface="+mn-cs"/>
                          <a:hlinkClick r:id="rId38"/>
                        </a:rPr>
                        <a:t>Ask Away</a:t>
                      </a:r>
                      <a:r>
                        <a:rPr kumimoji="0" lang="en-US" sz="900" b="0" i="0" u="none" strike="noStrike" kern="1200" cap="none" spc="0" normalizeH="0" baseline="0" noProof="0" dirty="0">
                          <a:ln>
                            <a:noFill/>
                          </a:ln>
                          <a:solidFill>
                            <a:schemeClr val="dk1"/>
                          </a:solidFill>
                          <a:effectLst/>
                          <a:uLnTx/>
                          <a:uFillTx/>
                          <a:latin typeface="+mn-lt"/>
                          <a:ea typeface="+mn-ea"/>
                          <a:cs typeface="+mn-cs"/>
                        </a:rPr>
                        <a:t> – Submit/upvote Q&amp;A for top-of-mind</a:t>
                      </a:r>
                    </a:p>
                    <a:p>
                      <a:pPr marL="0" marR="0" lvl="0" indent="0" algn="l" defTabSz="932742" rtl="0" eaLnBrk="1" fontAlgn="ctr"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schemeClr val="dk1"/>
                          </a:solidFill>
                          <a:effectLst/>
                          <a:uLnTx/>
                          <a:uFillTx/>
                          <a:latin typeface="+mn-lt"/>
                          <a:ea typeface="+mn-ea"/>
                          <a:cs typeface="+mn-cs"/>
                          <a:hlinkClick r:id="rId41"/>
                        </a:rPr>
                        <a:t>Poll</a:t>
                      </a:r>
                      <a:r>
                        <a:rPr kumimoji="0" lang="en-US" sz="900" b="0" i="0" u="none" strike="noStrike" kern="1200" cap="none" spc="0" normalizeH="0" baseline="0" noProof="0" dirty="0">
                          <a:ln>
                            <a:noFill/>
                          </a:ln>
                          <a:solidFill>
                            <a:schemeClr val="dk1"/>
                          </a:solidFill>
                          <a:effectLst/>
                          <a:uLnTx/>
                          <a:uFillTx/>
                          <a:latin typeface="+mn-lt"/>
                          <a:ea typeface="+mn-ea"/>
                          <a:cs typeface="+mn-cs"/>
                        </a:rPr>
                        <a:t> – Quickly create/send polls in chat</a:t>
                      </a:r>
                    </a:p>
                    <a:p>
                      <a:pPr marL="0" marR="0" lvl="0" indent="0" algn="l" defTabSz="932742" rtl="0" eaLnBrk="1" fontAlgn="ctr"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schemeClr val="dk1"/>
                          </a:solidFill>
                          <a:effectLst/>
                          <a:uLnTx/>
                          <a:uFillTx/>
                          <a:latin typeface="+mn-lt"/>
                          <a:ea typeface="+mn-ea"/>
                          <a:cs typeface="+mn-cs"/>
                          <a:hlinkClick r:id="rId51"/>
                        </a:rPr>
                        <a:t>Remote Support</a:t>
                      </a:r>
                      <a:r>
                        <a:rPr kumimoji="0" lang="en-US" sz="900" b="0" i="0" u="none" strike="noStrike" kern="1200" cap="none" spc="0" normalizeH="0" baseline="0" noProof="0" dirty="0">
                          <a:ln>
                            <a:noFill/>
                          </a:ln>
                          <a:solidFill>
                            <a:schemeClr val="dk1"/>
                          </a:solidFill>
                          <a:effectLst/>
                          <a:uLnTx/>
                          <a:uFillTx/>
                          <a:latin typeface="+mn-lt"/>
                          <a:ea typeface="+mn-ea"/>
                          <a:cs typeface="+mn-cs"/>
                        </a:rPr>
                        <a:t> – For event helpdesk requests</a:t>
                      </a:r>
                    </a:p>
                    <a:p>
                      <a:pPr marL="0" marR="0" lvl="0" indent="0" algn="l" defTabSz="914367" rtl="0" eaLnBrk="1" fontAlgn="auto" latinLnBrk="0" hangingPunct="1">
                        <a:lnSpc>
                          <a:spcPct val="100000"/>
                        </a:lnSpc>
                        <a:spcBef>
                          <a:spcPts val="300"/>
                        </a:spcBef>
                        <a:spcAft>
                          <a:spcPts val="0"/>
                        </a:spcAft>
                        <a:buClrTx/>
                        <a:buSzTx/>
                        <a:buFontTx/>
                        <a:buNone/>
                        <a:tabLst/>
                        <a:defRPr/>
                      </a:pPr>
                      <a:endParaRPr kumimoji="0" lang="en-US" sz="900" b="0" i="0" u="none" strike="noStrike" kern="1200" cap="none" spc="0" normalizeH="0" baseline="0" dirty="0">
                        <a:ln>
                          <a:noFill/>
                        </a:ln>
                        <a:solidFill>
                          <a:srgbClr val="000000">
                            <a:lumMod val="85000"/>
                            <a:lumOff val="15000"/>
                          </a:srgbClr>
                        </a:solidFill>
                        <a:effectLst/>
                        <a:uLnTx/>
                        <a:uFillTx/>
                        <a:latin typeface="Segoe UI Semibold"/>
                        <a:ea typeface="+mn-ea"/>
                        <a:cs typeface="+mn-cs"/>
                      </a:endParaRPr>
                    </a:p>
                  </a:txBody>
                  <a:tcPr marL="137160" marT="91440">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740099880"/>
                  </a:ext>
                </a:extLst>
              </a:tr>
            </a:tbl>
          </a:graphicData>
        </a:graphic>
      </p:graphicFrame>
      <p:sp>
        <p:nvSpPr>
          <p:cNvPr id="5" name="Title 4">
            <a:extLst>
              <a:ext uri="{FF2B5EF4-FFF2-40B4-BE49-F238E27FC236}">
                <a16:creationId xmlns:a16="http://schemas.microsoft.com/office/drawing/2014/main" id="{EB13AD52-D217-4C2D-85D0-A368EAF34B34}"/>
              </a:ext>
            </a:extLst>
          </p:cNvPr>
          <p:cNvSpPr>
            <a:spLocks noGrp="1"/>
          </p:cNvSpPr>
          <p:nvPr>
            <p:ph type="title"/>
          </p:nvPr>
        </p:nvSpPr>
        <p:spPr>
          <a:xfrm>
            <a:off x="754518" y="83549"/>
            <a:ext cx="11018520" cy="276999"/>
          </a:xfrm>
        </p:spPr>
        <p:txBody>
          <a:bodyPr/>
          <a:lstStyle/>
          <a:p>
            <a:r>
              <a:rPr lang="en-US" sz="1800" dirty="0">
                <a:solidFill>
                  <a:srgbClr val="0078D4"/>
                </a:solidFill>
              </a:rPr>
              <a:t>Virtual Conference Components</a:t>
            </a:r>
          </a:p>
        </p:txBody>
      </p:sp>
    </p:spTree>
    <p:extLst>
      <p:ext uri="{BB962C8B-B14F-4D97-AF65-F5344CB8AC3E}">
        <p14:creationId xmlns:p14="http://schemas.microsoft.com/office/powerpoint/2010/main" val="860158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igital Event Learning Series_v1" id="{626FB5F6-FE97-2A4A-ADFF-1ADA4F546DD2}" vid="{987AFF1C-C372-0E4A-9A8A-417EABDFF31C}"/>
    </a:ext>
  </a:extLst>
</a:theme>
</file>

<file path=ppt/theme/theme2.xml><?xml version="1.0" encoding="utf-8"?>
<a:theme xmlns:a="http://schemas.openxmlformats.org/drawingml/2006/main" name="1_Black Template">
  <a:themeElements>
    <a:clrScheme name="TS_20_Purple on Black">
      <a:dk1>
        <a:srgbClr val="000000"/>
      </a:dk1>
      <a:lt1>
        <a:srgbClr val="FFFFFF"/>
      </a:lt1>
      <a:dk2>
        <a:srgbClr val="3B2E58"/>
      </a:dk2>
      <a:lt2>
        <a:srgbClr val="E6E6E6"/>
      </a:lt2>
      <a:accent1>
        <a:srgbClr val="D59DFF"/>
      </a:accent1>
      <a:accent2>
        <a:srgbClr val="8661C5"/>
      </a:accent2>
      <a:accent3>
        <a:srgbClr val="3B2E58"/>
      </a:accent3>
      <a:accent4>
        <a:srgbClr val="50E6FF"/>
      </a:accent4>
      <a:accent5>
        <a:srgbClr val="0078D4"/>
      </a:accent5>
      <a:accent6>
        <a:srgbClr val="D2D2D2"/>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Blue - February 2020_v7.potx" id="{B80AB629-CAA1-4337-885D-E45863E95C35}" vid="{09186D0E-4969-42A2-AC16-D5B6659F29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1273</Words>
  <Application>Microsoft Office PowerPoint</Application>
  <PresentationFormat>Widescreen</PresentationFormat>
  <Paragraphs>213</Paragraphs>
  <Slides>9</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Consolas</vt:lpstr>
      <vt:lpstr>Segoe UI</vt:lpstr>
      <vt:lpstr>Segoe UI </vt:lpstr>
      <vt:lpstr>Segoe UI Semibold</vt:lpstr>
      <vt:lpstr>Segoe UI Semilight</vt:lpstr>
      <vt:lpstr>Wingdings</vt:lpstr>
      <vt:lpstr>White Template</vt:lpstr>
      <vt:lpstr>1_Black Template</vt:lpstr>
      <vt:lpstr>Digital Events Workshop</vt:lpstr>
      <vt:lpstr>Digital Event Workshop</vt:lpstr>
      <vt:lpstr> Digital Event and Virtual Conferences </vt:lpstr>
      <vt:lpstr>What is a Digital Event?</vt:lpstr>
      <vt:lpstr>What is a Digital Event?</vt:lpstr>
      <vt:lpstr>Conference Continuum</vt:lpstr>
      <vt:lpstr>PowerPoint Presentation</vt:lpstr>
      <vt:lpstr>Microsoft 365 Event Toolbox </vt:lpstr>
      <vt:lpstr>Virtual Conference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2021-04-08T19:47:34Z</dcterms:created>
  <dcterms:modified xsi:type="dcterms:W3CDTF">2021-04-09T01:24:07Z</dcterms:modified>
</cp:coreProperties>
</file>